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6" r:id="rId5"/>
    <p:sldId id="302" r:id="rId6"/>
    <p:sldId id="303" r:id="rId7"/>
    <p:sldId id="304" r:id="rId8"/>
    <p:sldId id="306" r:id="rId9"/>
    <p:sldId id="307" r:id="rId10"/>
    <p:sldId id="308" r:id="rId11"/>
    <p:sldId id="319" r:id="rId12"/>
    <p:sldId id="314" r:id="rId13"/>
    <p:sldId id="313" r:id="rId14"/>
    <p:sldId id="320" r:id="rId15"/>
    <p:sldId id="309" r:id="rId16"/>
    <p:sldId id="310"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8" autoAdjust="0"/>
    <p:restoredTop sz="76856" autoAdjust="0"/>
  </p:normalViewPr>
  <p:slideViewPr>
    <p:cSldViewPr>
      <p:cViewPr varScale="1">
        <p:scale>
          <a:sx n="94" d="100"/>
          <a:sy n="94" d="100"/>
        </p:scale>
        <p:origin x="798" y="78"/>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FF14B-51B8-4B19-A0A7-769A0EA72083}" type="doc">
      <dgm:prSet loTypeId="urn:microsoft.com/office/officeart/2005/8/layout/radial1" loCatId="cycle" qsTypeId="urn:microsoft.com/office/officeart/2005/8/quickstyle/simple3" qsCatId="simple" csTypeId="urn:microsoft.com/office/officeart/2005/8/colors/accent1_2" csCatId="accent1" phldr="1"/>
      <dgm:spPr/>
      <dgm:t>
        <a:bodyPr/>
        <a:lstStyle/>
        <a:p>
          <a:endParaRPr lang="en-US"/>
        </a:p>
      </dgm:t>
    </dgm:pt>
    <dgm:pt modelId="{AB8E7105-17D8-4E09-B773-34C7C58DDED3}">
      <dgm:prSet phldrT="[Text]"/>
      <dgm:spPr/>
      <dgm:t>
        <a:bodyPr/>
        <a:lstStyle/>
        <a:p>
          <a:pPr algn="ctr"/>
          <a:r>
            <a:rPr lang="en-US"/>
            <a:t>Health Condition</a:t>
          </a:r>
        </a:p>
      </dgm:t>
    </dgm:pt>
    <dgm:pt modelId="{3170E74E-9B92-4197-982A-07AE601BCD4A}" type="parTrans" cxnId="{231D73E3-77EA-47DA-BE82-A01D298F4D7B}">
      <dgm:prSet/>
      <dgm:spPr/>
      <dgm:t>
        <a:bodyPr/>
        <a:lstStyle/>
        <a:p>
          <a:pPr algn="ctr"/>
          <a:endParaRPr lang="en-US"/>
        </a:p>
      </dgm:t>
    </dgm:pt>
    <dgm:pt modelId="{C2918A0B-7AE7-477D-AFC4-FD1604E3EF6C}" type="sibTrans" cxnId="{231D73E3-77EA-47DA-BE82-A01D298F4D7B}">
      <dgm:prSet/>
      <dgm:spPr/>
      <dgm:t>
        <a:bodyPr/>
        <a:lstStyle/>
        <a:p>
          <a:pPr algn="ctr"/>
          <a:endParaRPr lang="en-US"/>
        </a:p>
      </dgm:t>
    </dgm:pt>
    <dgm:pt modelId="{1FFC3377-FFC8-400D-B63B-5FFCDF35D228}">
      <dgm:prSet phldrT="[Text]"/>
      <dgm:spPr/>
      <dgm:t>
        <a:bodyPr/>
        <a:lstStyle/>
        <a:p>
          <a:pPr algn="ctr"/>
          <a:r>
            <a:rPr lang="en-US" dirty="0"/>
            <a:t>View of Self</a:t>
          </a:r>
        </a:p>
      </dgm:t>
    </dgm:pt>
    <dgm:pt modelId="{27B9C357-623E-4AFA-9E3B-EA1A59E42C27}" type="parTrans" cxnId="{FBC01C92-2FCD-4518-9C0F-05C1BD9ACD95}">
      <dgm:prSet/>
      <dgm:spPr/>
      <dgm:t>
        <a:bodyPr/>
        <a:lstStyle/>
        <a:p>
          <a:pPr algn="ctr"/>
          <a:endParaRPr lang="en-US"/>
        </a:p>
      </dgm:t>
    </dgm:pt>
    <dgm:pt modelId="{92E1278E-11AB-4E48-B15C-59916CA61B70}" type="sibTrans" cxnId="{FBC01C92-2FCD-4518-9C0F-05C1BD9ACD95}">
      <dgm:prSet/>
      <dgm:spPr/>
      <dgm:t>
        <a:bodyPr/>
        <a:lstStyle/>
        <a:p>
          <a:pPr algn="ctr"/>
          <a:endParaRPr lang="en-US"/>
        </a:p>
      </dgm:t>
    </dgm:pt>
    <dgm:pt modelId="{33736884-23BC-4BFB-A081-90840BB4CBBA}">
      <dgm:prSet phldrT="[Text]"/>
      <dgm:spPr/>
      <dgm:t>
        <a:bodyPr/>
        <a:lstStyle/>
        <a:p>
          <a:pPr algn="ctr"/>
          <a:r>
            <a:rPr lang="en-US"/>
            <a:t>Diet</a:t>
          </a:r>
        </a:p>
      </dgm:t>
    </dgm:pt>
    <dgm:pt modelId="{477A41C2-7083-4EE5-B829-E06824B41327}" type="parTrans" cxnId="{BC9682F4-99BD-4081-8527-8214021CF1AF}">
      <dgm:prSet/>
      <dgm:spPr/>
      <dgm:t>
        <a:bodyPr/>
        <a:lstStyle/>
        <a:p>
          <a:pPr algn="ctr"/>
          <a:endParaRPr lang="en-US"/>
        </a:p>
      </dgm:t>
    </dgm:pt>
    <dgm:pt modelId="{9E818E1C-1C22-48E5-A0BF-2F75DEFADA2F}" type="sibTrans" cxnId="{BC9682F4-99BD-4081-8527-8214021CF1AF}">
      <dgm:prSet/>
      <dgm:spPr/>
      <dgm:t>
        <a:bodyPr/>
        <a:lstStyle/>
        <a:p>
          <a:pPr algn="ctr"/>
          <a:endParaRPr lang="en-US"/>
        </a:p>
      </dgm:t>
    </dgm:pt>
    <dgm:pt modelId="{60C409E2-2644-4D57-8747-C0C19AE30B29}">
      <dgm:prSet phldrT="[Text]"/>
      <dgm:spPr/>
      <dgm:t>
        <a:bodyPr/>
        <a:lstStyle/>
        <a:p>
          <a:pPr algn="ctr"/>
          <a:r>
            <a:rPr lang="en-US"/>
            <a:t>Physical/ Accessibility</a:t>
          </a:r>
        </a:p>
      </dgm:t>
    </dgm:pt>
    <dgm:pt modelId="{CCF1586C-9CD7-498B-BC6C-D3FB084E0344}" type="parTrans" cxnId="{34CA1AE8-C5AA-4EA4-8183-C3CBF0E161CB}">
      <dgm:prSet/>
      <dgm:spPr/>
      <dgm:t>
        <a:bodyPr/>
        <a:lstStyle/>
        <a:p>
          <a:pPr algn="ctr"/>
          <a:endParaRPr lang="en-US"/>
        </a:p>
      </dgm:t>
    </dgm:pt>
    <dgm:pt modelId="{B1D1AA85-BE71-40DD-B48B-87021E5B903F}" type="sibTrans" cxnId="{34CA1AE8-C5AA-4EA4-8183-C3CBF0E161CB}">
      <dgm:prSet/>
      <dgm:spPr/>
      <dgm:t>
        <a:bodyPr/>
        <a:lstStyle/>
        <a:p>
          <a:pPr algn="ctr"/>
          <a:endParaRPr lang="en-US"/>
        </a:p>
      </dgm:t>
    </dgm:pt>
    <dgm:pt modelId="{5C13B611-29CF-4F89-A12D-E3E86042B718}">
      <dgm:prSet phldrT="[Text]"/>
      <dgm:spPr/>
      <dgm:t>
        <a:bodyPr/>
        <a:lstStyle/>
        <a:p>
          <a:pPr algn="ctr"/>
          <a:r>
            <a:rPr lang="en-US"/>
            <a:t>Financial Burden</a:t>
          </a:r>
        </a:p>
      </dgm:t>
    </dgm:pt>
    <dgm:pt modelId="{F72B3399-9BEE-4320-BB75-00BF64EEAEEF}" type="parTrans" cxnId="{1E81A39B-B113-4CD2-9FD8-D7B90B7F4AE8}">
      <dgm:prSet/>
      <dgm:spPr/>
      <dgm:t>
        <a:bodyPr/>
        <a:lstStyle/>
        <a:p>
          <a:pPr algn="ctr"/>
          <a:endParaRPr lang="en-US"/>
        </a:p>
      </dgm:t>
    </dgm:pt>
    <dgm:pt modelId="{99C58C53-66D8-4D4D-BDA8-F455C65AA86B}" type="sibTrans" cxnId="{1E81A39B-B113-4CD2-9FD8-D7B90B7F4AE8}">
      <dgm:prSet/>
      <dgm:spPr/>
      <dgm:t>
        <a:bodyPr/>
        <a:lstStyle/>
        <a:p>
          <a:pPr algn="ctr"/>
          <a:endParaRPr lang="en-US"/>
        </a:p>
      </dgm:t>
    </dgm:pt>
    <dgm:pt modelId="{734BD77E-3ADF-4B48-BE26-65504A59EE78}">
      <dgm:prSet/>
      <dgm:spPr/>
      <dgm:t>
        <a:bodyPr/>
        <a:lstStyle/>
        <a:p>
          <a:pPr algn="ctr"/>
          <a:r>
            <a:rPr lang="en-US"/>
            <a:t>Career Options</a:t>
          </a:r>
        </a:p>
      </dgm:t>
    </dgm:pt>
    <dgm:pt modelId="{4358D36D-1DBC-48E8-BAD6-0EF22FD8133A}" type="parTrans" cxnId="{2E0D9C11-165F-4A4D-AB27-68D7D486DC3C}">
      <dgm:prSet/>
      <dgm:spPr/>
      <dgm:t>
        <a:bodyPr/>
        <a:lstStyle/>
        <a:p>
          <a:pPr algn="ctr"/>
          <a:endParaRPr lang="en-US"/>
        </a:p>
      </dgm:t>
    </dgm:pt>
    <dgm:pt modelId="{7BFBECA7-EBD8-40E9-BF7B-727CE6F21684}" type="sibTrans" cxnId="{2E0D9C11-165F-4A4D-AB27-68D7D486DC3C}">
      <dgm:prSet/>
      <dgm:spPr/>
      <dgm:t>
        <a:bodyPr/>
        <a:lstStyle/>
        <a:p>
          <a:pPr algn="ctr"/>
          <a:endParaRPr lang="en-US"/>
        </a:p>
      </dgm:t>
    </dgm:pt>
    <dgm:pt modelId="{3F8E1D76-1617-481C-B09C-76C68CD8019B}">
      <dgm:prSet/>
      <dgm:spPr/>
      <dgm:t>
        <a:bodyPr/>
        <a:lstStyle/>
        <a:p>
          <a:pPr algn="ctr"/>
          <a:r>
            <a:rPr lang="en-US"/>
            <a:t>Social Life</a:t>
          </a:r>
        </a:p>
      </dgm:t>
    </dgm:pt>
    <dgm:pt modelId="{E3C663EA-2CD9-4EDA-83FF-31C392BDB0BD}" type="parTrans" cxnId="{3B9D0B91-D1D6-4A68-AFC6-BA6AC229F95D}">
      <dgm:prSet/>
      <dgm:spPr/>
      <dgm:t>
        <a:bodyPr/>
        <a:lstStyle/>
        <a:p>
          <a:pPr algn="ctr"/>
          <a:endParaRPr lang="en-US"/>
        </a:p>
      </dgm:t>
    </dgm:pt>
    <dgm:pt modelId="{8FC236CE-9862-4D6C-A114-C361E33F4418}" type="sibTrans" cxnId="{3B9D0B91-D1D6-4A68-AFC6-BA6AC229F95D}">
      <dgm:prSet/>
      <dgm:spPr/>
      <dgm:t>
        <a:bodyPr/>
        <a:lstStyle/>
        <a:p>
          <a:pPr algn="ctr"/>
          <a:endParaRPr lang="en-US"/>
        </a:p>
      </dgm:t>
    </dgm:pt>
    <dgm:pt modelId="{EF97A6C3-C1BC-47E5-9D0C-755C445ACD57}" type="pres">
      <dgm:prSet presAssocID="{096FF14B-51B8-4B19-A0A7-769A0EA72083}" presName="cycle" presStyleCnt="0">
        <dgm:presLayoutVars>
          <dgm:chMax val="1"/>
          <dgm:dir/>
          <dgm:animLvl val="ctr"/>
          <dgm:resizeHandles val="exact"/>
        </dgm:presLayoutVars>
      </dgm:prSet>
      <dgm:spPr/>
    </dgm:pt>
    <dgm:pt modelId="{EBC9A3FD-E7CE-4925-9BA0-1519F43347FE}" type="pres">
      <dgm:prSet presAssocID="{AB8E7105-17D8-4E09-B773-34C7C58DDED3}" presName="centerShape" presStyleLbl="node0" presStyleIdx="0" presStyleCnt="1"/>
      <dgm:spPr/>
    </dgm:pt>
    <dgm:pt modelId="{5F2078E9-391E-4296-AA98-41CB26D2A2F4}" type="pres">
      <dgm:prSet presAssocID="{27B9C357-623E-4AFA-9E3B-EA1A59E42C27}" presName="Name9" presStyleLbl="parChTrans1D2" presStyleIdx="0" presStyleCnt="6"/>
      <dgm:spPr/>
    </dgm:pt>
    <dgm:pt modelId="{03117F64-7913-4559-B206-D4B55B340653}" type="pres">
      <dgm:prSet presAssocID="{27B9C357-623E-4AFA-9E3B-EA1A59E42C27}" presName="connTx" presStyleLbl="parChTrans1D2" presStyleIdx="0" presStyleCnt="6"/>
      <dgm:spPr/>
    </dgm:pt>
    <dgm:pt modelId="{850CE27E-3FFF-4F75-AFF1-F8ED1858F26A}" type="pres">
      <dgm:prSet presAssocID="{1FFC3377-FFC8-400D-B63B-5FFCDF35D228}" presName="node" presStyleLbl="node1" presStyleIdx="0" presStyleCnt="6">
        <dgm:presLayoutVars>
          <dgm:bulletEnabled val="1"/>
        </dgm:presLayoutVars>
      </dgm:prSet>
      <dgm:spPr/>
    </dgm:pt>
    <dgm:pt modelId="{97AF5828-80DD-4E87-94E2-59329180183B}" type="pres">
      <dgm:prSet presAssocID="{477A41C2-7083-4EE5-B829-E06824B41327}" presName="Name9" presStyleLbl="parChTrans1D2" presStyleIdx="1" presStyleCnt="6"/>
      <dgm:spPr/>
    </dgm:pt>
    <dgm:pt modelId="{22344FBA-4B53-4596-94D3-03AC821D4C31}" type="pres">
      <dgm:prSet presAssocID="{477A41C2-7083-4EE5-B829-E06824B41327}" presName="connTx" presStyleLbl="parChTrans1D2" presStyleIdx="1" presStyleCnt="6"/>
      <dgm:spPr/>
    </dgm:pt>
    <dgm:pt modelId="{71089A8F-9B25-43BC-8C55-F58024F9AAB1}" type="pres">
      <dgm:prSet presAssocID="{33736884-23BC-4BFB-A081-90840BB4CBBA}" presName="node" presStyleLbl="node1" presStyleIdx="1" presStyleCnt="6">
        <dgm:presLayoutVars>
          <dgm:bulletEnabled val="1"/>
        </dgm:presLayoutVars>
      </dgm:prSet>
      <dgm:spPr/>
    </dgm:pt>
    <dgm:pt modelId="{3535CB9D-7A42-46D4-908C-5359238C2641}" type="pres">
      <dgm:prSet presAssocID="{CCF1586C-9CD7-498B-BC6C-D3FB084E0344}" presName="Name9" presStyleLbl="parChTrans1D2" presStyleIdx="2" presStyleCnt="6"/>
      <dgm:spPr/>
    </dgm:pt>
    <dgm:pt modelId="{3BFC2D08-40CA-4059-984E-7B69D9A13D19}" type="pres">
      <dgm:prSet presAssocID="{CCF1586C-9CD7-498B-BC6C-D3FB084E0344}" presName="connTx" presStyleLbl="parChTrans1D2" presStyleIdx="2" presStyleCnt="6"/>
      <dgm:spPr/>
    </dgm:pt>
    <dgm:pt modelId="{CA67821A-4D55-43C4-BF4D-FF09122E0749}" type="pres">
      <dgm:prSet presAssocID="{60C409E2-2644-4D57-8747-C0C19AE30B29}" presName="node" presStyleLbl="node1" presStyleIdx="2" presStyleCnt="6">
        <dgm:presLayoutVars>
          <dgm:bulletEnabled val="1"/>
        </dgm:presLayoutVars>
      </dgm:prSet>
      <dgm:spPr/>
    </dgm:pt>
    <dgm:pt modelId="{1894452B-27A5-4AEC-BCE2-D4ACDC000A5F}" type="pres">
      <dgm:prSet presAssocID="{F72B3399-9BEE-4320-BB75-00BF64EEAEEF}" presName="Name9" presStyleLbl="parChTrans1D2" presStyleIdx="3" presStyleCnt="6"/>
      <dgm:spPr/>
    </dgm:pt>
    <dgm:pt modelId="{D00BCD6F-750F-4585-88D1-DA04B0A0CCFD}" type="pres">
      <dgm:prSet presAssocID="{F72B3399-9BEE-4320-BB75-00BF64EEAEEF}" presName="connTx" presStyleLbl="parChTrans1D2" presStyleIdx="3" presStyleCnt="6"/>
      <dgm:spPr/>
    </dgm:pt>
    <dgm:pt modelId="{7854A2F2-4C55-4235-817B-CAAF7344E71D}" type="pres">
      <dgm:prSet presAssocID="{5C13B611-29CF-4F89-A12D-E3E86042B718}" presName="node" presStyleLbl="node1" presStyleIdx="3" presStyleCnt="6">
        <dgm:presLayoutVars>
          <dgm:bulletEnabled val="1"/>
        </dgm:presLayoutVars>
      </dgm:prSet>
      <dgm:spPr/>
    </dgm:pt>
    <dgm:pt modelId="{8ED8071A-F20C-49AF-8BFE-71EBEA0FDCDB}" type="pres">
      <dgm:prSet presAssocID="{4358D36D-1DBC-48E8-BAD6-0EF22FD8133A}" presName="Name9" presStyleLbl="parChTrans1D2" presStyleIdx="4" presStyleCnt="6"/>
      <dgm:spPr/>
    </dgm:pt>
    <dgm:pt modelId="{44984959-135C-44E2-B6FB-6B471F62D951}" type="pres">
      <dgm:prSet presAssocID="{4358D36D-1DBC-48E8-BAD6-0EF22FD8133A}" presName="connTx" presStyleLbl="parChTrans1D2" presStyleIdx="4" presStyleCnt="6"/>
      <dgm:spPr/>
    </dgm:pt>
    <dgm:pt modelId="{E6B12135-9349-42F2-B80D-979D966112DB}" type="pres">
      <dgm:prSet presAssocID="{734BD77E-3ADF-4B48-BE26-65504A59EE78}" presName="node" presStyleLbl="node1" presStyleIdx="4" presStyleCnt="6">
        <dgm:presLayoutVars>
          <dgm:bulletEnabled val="1"/>
        </dgm:presLayoutVars>
      </dgm:prSet>
      <dgm:spPr/>
    </dgm:pt>
    <dgm:pt modelId="{B9CD0DEA-71BA-4563-98F0-B91FDBD675A9}" type="pres">
      <dgm:prSet presAssocID="{E3C663EA-2CD9-4EDA-83FF-31C392BDB0BD}" presName="Name9" presStyleLbl="parChTrans1D2" presStyleIdx="5" presStyleCnt="6"/>
      <dgm:spPr/>
    </dgm:pt>
    <dgm:pt modelId="{FA450787-023D-4CC0-A554-D9663BBC8C95}" type="pres">
      <dgm:prSet presAssocID="{E3C663EA-2CD9-4EDA-83FF-31C392BDB0BD}" presName="connTx" presStyleLbl="parChTrans1D2" presStyleIdx="5" presStyleCnt="6"/>
      <dgm:spPr/>
    </dgm:pt>
    <dgm:pt modelId="{13EEC966-037B-447D-A153-769CE9741CCB}" type="pres">
      <dgm:prSet presAssocID="{3F8E1D76-1617-481C-B09C-76C68CD8019B}" presName="node" presStyleLbl="node1" presStyleIdx="5" presStyleCnt="6">
        <dgm:presLayoutVars>
          <dgm:bulletEnabled val="1"/>
        </dgm:presLayoutVars>
      </dgm:prSet>
      <dgm:spPr/>
    </dgm:pt>
  </dgm:ptLst>
  <dgm:cxnLst>
    <dgm:cxn modelId="{6A769B0A-CF91-44FD-80CB-62672B18BAB9}" type="presOf" srcId="{4358D36D-1DBC-48E8-BAD6-0EF22FD8133A}" destId="{8ED8071A-F20C-49AF-8BFE-71EBEA0FDCDB}" srcOrd="0" destOrd="0" presId="urn:microsoft.com/office/officeart/2005/8/layout/radial1"/>
    <dgm:cxn modelId="{D7C5840F-82B5-4FAA-9D1B-603981A68A52}" type="presOf" srcId="{096FF14B-51B8-4B19-A0A7-769A0EA72083}" destId="{EF97A6C3-C1BC-47E5-9D0C-755C445ACD57}" srcOrd="0" destOrd="0" presId="urn:microsoft.com/office/officeart/2005/8/layout/radial1"/>
    <dgm:cxn modelId="{2E0D9C11-165F-4A4D-AB27-68D7D486DC3C}" srcId="{AB8E7105-17D8-4E09-B773-34C7C58DDED3}" destId="{734BD77E-3ADF-4B48-BE26-65504A59EE78}" srcOrd="4" destOrd="0" parTransId="{4358D36D-1DBC-48E8-BAD6-0EF22FD8133A}" sibTransId="{7BFBECA7-EBD8-40E9-BF7B-727CE6F21684}"/>
    <dgm:cxn modelId="{47B99625-308F-43F0-897D-2F10A5F70681}" type="presOf" srcId="{60C409E2-2644-4D57-8747-C0C19AE30B29}" destId="{CA67821A-4D55-43C4-BF4D-FF09122E0749}" srcOrd="0" destOrd="0" presId="urn:microsoft.com/office/officeart/2005/8/layout/radial1"/>
    <dgm:cxn modelId="{5EBEA02B-9ACA-44EC-BDD6-638D4011B13F}" type="presOf" srcId="{33736884-23BC-4BFB-A081-90840BB4CBBA}" destId="{71089A8F-9B25-43BC-8C55-F58024F9AAB1}" srcOrd="0" destOrd="0" presId="urn:microsoft.com/office/officeart/2005/8/layout/radial1"/>
    <dgm:cxn modelId="{0DA95732-4D9D-490C-B2B1-9E1BB72AEF0D}" type="presOf" srcId="{F72B3399-9BEE-4320-BB75-00BF64EEAEEF}" destId="{1894452B-27A5-4AEC-BCE2-D4ACDC000A5F}" srcOrd="0" destOrd="0" presId="urn:microsoft.com/office/officeart/2005/8/layout/radial1"/>
    <dgm:cxn modelId="{E7700A39-900C-445F-BDD5-B7EE76A454E0}" type="presOf" srcId="{AB8E7105-17D8-4E09-B773-34C7C58DDED3}" destId="{EBC9A3FD-E7CE-4925-9BA0-1519F43347FE}" srcOrd="0" destOrd="0" presId="urn:microsoft.com/office/officeart/2005/8/layout/radial1"/>
    <dgm:cxn modelId="{8A62AF5B-23E2-4DD3-AA0D-35FFB2C8B3B7}" type="presOf" srcId="{477A41C2-7083-4EE5-B829-E06824B41327}" destId="{22344FBA-4B53-4596-94D3-03AC821D4C31}" srcOrd="1" destOrd="0" presId="urn:microsoft.com/office/officeart/2005/8/layout/radial1"/>
    <dgm:cxn modelId="{25771B63-56F6-4DB3-B165-86DBDA6C3340}" type="presOf" srcId="{5C13B611-29CF-4F89-A12D-E3E86042B718}" destId="{7854A2F2-4C55-4235-817B-CAAF7344E71D}" srcOrd="0" destOrd="0" presId="urn:microsoft.com/office/officeart/2005/8/layout/radial1"/>
    <dgm:cxn modelId="{9BD81F52-AA33-4315-8393-ABF761E9AC0D}" type="presOf" srcId="{27B9C357-623E-4AFA-9E3B-EA1A59E42C27}" destId="{03117F64-7913-4559-B206-D4B55B340653}" srcOrd="1" destOrd="0" presId="urn:microsoft.com/office/officeart/2005/8/layout/radial1"/>
    <dgm:cxn modelId="{92204454-2D3F-478F-956C-EC9F93358E48}" type="presOf" srcId="{477A41C2-7083-4EE5-B829-E06824B41327}" destId="{97AF5828-80DD-4E87-94E2-59329180183B}" srcOrd="0" destOrd="0" presId="urn:microsoft.com/office/officeart/2005/8/layout/radial1"/>
    <dgm:cxn modelId="{C63EBC59-154D-40A4-A33B-880AF11FDB75}" type="presOf" srcId="{E3C663EA-2CD9-4EDA-83FF-31C392BDB0BD}" destId="{B9CD0DEA-71BA-4563-98F0-B91FDBD675A9}" srcOrd="0" destOrd="0" presId="urn:microsoft.com/office/officeart/2005/8/layout/radial1"/>
    <dgm:cxn modelId="{3B9D0B91-D1D6-4A68-AFC6-BA6AC229F95D}" srcId="{AB8E7105-17D8-4E09-B773-34C7C58DDED3}" destId="{3F8E1D76-1617-481C-B09C-76C68CD8019B}" srcOrd="5" destOrd="0" parTransId="{E3C663EA-2CD9-4EDA-83FF-31C392BDB0BD}" sibTransId="{8FC236CE-9862-4D6C-A114-C361E33F4418}"/>
    <dgm:cxn modelId="{FBC01C92-2FCD-4518-9C0F-05C1BD9ACD95}" srcId="{AB8E7105-17D8-4E09-B773-34C7C58DDED3}" destId="{1FFC3377-FFC8-400D-B63B-5FFCDF35D228}" srcOrd="0" destOrd="0" parTransId="{27B9C357-623E-4AFA-9E3B-EA1A59E42C27}" sibTransId="{92E1278E-11AB-4E48-B15C-59916CA61B70}"/>
    <dgm:cxn modelId="{FC40FE92-2AA4-4A37-BF1C-849EFE5FD3CC}" type="presOf" srcId="{CCF1586C-9CD7-498B-BC6C-D3FB084E0344}" destId="{3535CB9D-7A42-46D4-908C-5359238C2641}" srcOrd="0" destOrd="0" presId="urn:microsoft.com/office/officeart/2005/8/layout/radial1"/>
    <dgm:cxn modelId="{1E81A39B-B113-4CD2-9FD8-D7B90B7F4AE8}" srcId="{AB8E7105-17D8-4E09-B773-34C7C58DDED3}" destId="{5C13B611-29CF-4F89-A12D-E3E86042B718}" srcOrd="3" destOrd="0" parTransId="{F72B3399-9BEE-4320-BB75-00BF64EEAEEF}" sibTransId="{99C58C53-66D8-4D4D-BDA8-F455C65AA86B}"/>
    <dgm:cxn modelId="{91925CA9-89DF-4900-8048-DDB3C665B5E4}" type="presOf" srcId="{27B9C357-623E-4AFA-9E3B-EA1A59E42C27}" destId="{5F2078E9-391E-4296-AA98-41CB26D2A2F4}" srcOrd="0" destOrd="0" presId="urn:microsoft.com/office/officeart/2005/8/layout/radial1"/>
    <dgm:cxn modelId="{A0749CAA-FBB2-4ABF-994C-5BAB20C1AF21}" type="presOf" srcId="{3F8E1D76-1617-481C-B09C-76C68CD8019B}" destId="{13EEC966-037B-447D-A153-769CE9741CCB}" srcOrd="0" destOrd="0" presId="urn:microsoft.com/office/officeart/2005/8/layout/radial1"/>
    <dgm:cxn modelId="{E61561B6-0EBB-490D-B71F-0A946C9D6BBA}" type="presOf" srcId="{CCF1586C-9CD7-498B-BC6C-D3FB084E0344}" destId="{3BFC2D08-40CA-4059-984E-7B69D9A13D19}" srcOrd="1" destOrd="0" presId="urn:microsoft.com/office/officeart/2005/8/layout/radial1"/>
    <dgm:cxn modelId="{1DB411BA-4200-4574-BB0D-3B3314220BA0}" type="presOf" srcId="{E3C663EA-2CD9-4EDA-83FF-31C392BDB0BD}" destId="{FA450787-023D-4CC0-A554-D9663BBC8C95}" srcOrd="1" destOrd="0" presId="urn:microsoft.com/office/officeart/2005/8/layout/radial1"/>
    <dgm:cxn modelId="{D022A1CD-5B2B-4661-8691-B60ADAFFF482}" type="presOf" srcId="{734BD77E-3ADF-4B48-BE26-65504A59EE78}" destId="{E6B12135-9349-42F2-B80D-979D966112DB}" srcOrd="0" destOrd="0" presId="urn:microsoft.com/office/officeart/2005/8/layout/radial1"/>
    <dgm:cxn modelId="{0D0C47D7-1CF2-4E38-9084-029565AABADB}" type="presOf" srcId="{1FFC3377-FFC8-400D-B63B-5FFCDF35D228}" destId="{850CE27E-3FFF-4F75-AFF1-F8ED1858F26A}" srcOrd="0" destOrd="0" presId="urn:microsoft.com/office/officeart/2005/8/layout/radial1"/>
    <dgm:cxn modelId="{CE8374D8-8F05-409F-99D9-1435B4456155}" type="presOf" srcId="{4358D36D-1DBC-48E8-BAD6-0EF22FD8133A}" destId="{44984959-135C-44E2-B6FB-6B471F62D951}" srcOrd="1" destOrd="0" presId="urn:microsoft.com/office/officeart/2005/8/layout/radial1"/>
    <dgm:cxn modelId="{231D73E3-77EA-47DA-BE82-A01D298F4D7B}" srcId="{096FF14B-51B8-4B19-A0A7-769A0EA72083}" destId="{AB8E7105-17D8-4E09-B773-34C7C58DDED3}" srcOrd="0" destOrd="0" parTransId="{3170E74E-9B92-4197-982A-07AE601BCD4A}" sibTransId="{C2918A0B-7AE7-477D-AFC4-FD1604E3EF6C}"/>
    <dgm:cxn modelId="{34CA1AE8-C5AA-4EA4-8183-C3CBF0E161CB}" srcId="{AB8E7105-17D8-4E09-B773-34C7C58DDED3}" destId="{60C409E2-2644-4D57-8747-C0C19AE30B29}" srcOrd="2" destOrd="0" parTransId="{CCF1586C-9CD7-498B-BC6C-D3FB084E0344}" sibTransId="{B1D1AA85-BE71-40DD-B48B-87021E5B903F}"/>
    <dgm:cxn modelId="{BC9682F4-99BD-4081-8527-8214021CF1AF}" srcId="{AB8E7105-17D8-4E09-B773-34C7C58DDED3}" destId="{33736884-23BC-4BFB-A081-90840BB4CBBA}" srcOrd="1" destOrd="0" parTransId="{477A41C2-7083-4EE5-B829-E06824B41327}" sibTransId="{9E818E1C-1C22-48E5-A0BF-2F75DEFADA2F}"/>
    <dgm:cxn modelId="{05EC5AFA-2500-4EDB-99C5-A97540B74DDB}" type="presOf" srcId="{F72B3399-9BEE-4320-BB75-00BF64EEAEEF}" destId="{D00BCD6F-750F-4585-88D1-DA04B0A0CCFD}" srcOrd="1" destOrd="0" presId="urn:microsoft.com/office/officeart/2005/8/layout/radial1"/>
    <dgm:cxn modelId="{D168B32E-44EB-4AC2-B144-46E4E26046A1}" type="presParOf" srcId="{EF97A6C3-C1BC-47E5-9D0C-755C445ACD57}" destId="{EBC9A3FD-E7CE-4925-9BA0-1519F43347FE}" srcOrd="0" destOrd="0" presId="urn:microsoft.com/office/officeart/2005/8/layout/radial1"/>
    <dgm:cxn modelId="{5B96DBB3-F090-4E62-B8C5-9705746E265D}" type="presParOf" srcId="{EF97A6C3-C1BC-47E5-9D0C-755C445ACD57}" destId="{5F2078E9-391E-4296-AA98-41CB26D2A2F4}" srcOrd="1" destOrd="0" presId="urn:microsoft.com/office/officeart/2005/8/layout/radial1"/>
    <dgm:cxn modelId="{900581B6-9C79-435C-B3AA-C33E4EFBF9AF}" type="presParOf" srcId="{5F2078E9-391E-4296-AA98-41CB26D2A2F4}" destId="{03117F64-7913-4559-B206-D4B55B340653}" srcOrd="0" destOrd="0" presId="urn:microsoft.com/office/officeart/2005/8/layout/radial1"/>
    <dgm:cxn modelId="{EA995403-7659-44C1-AA41-0D86D2F016E0}" type="presParOf" srcId="{EF97A6C3-C1BC-47E5-9D0C-755C445ACD57}" destId="{850CE27E-3FFF-4F75-AFF1-F8ED1858F26A}" srcOrd="2" destOrd="0" presId="urn:microsoft.com/office/officeart/2005/8/layout/radial1"/>
    <dgm:cxn modelId="{2497E2A8-A341-4F78-BE39-1F585E4B097E}" type="presParOf" srcId="{EF97A6C3-C1BC-47E5-9D0C-755C445ACD57}" destId="{97AF5828-80DD-4E87-94E2-59329180183B}" srcOrd="3" destOrd="0" presId="urn:microsoft.com/office/officeart/2005/8/layout/radial1"/>
    <dgm:cxn modelId="{BE3A8F01-358D-4694-896D-135C0B18AB61}" type="presParOf" srcId="{97AF5828-80DD-4E87-94E2-59329180183B}" destId="{22344FBA-4B53-4596-94D3-03AC821D4C31}" srcOrd="0" destOrd="0" presId="urn:microsoft.com/office/officeart/2005/8/layout/radial1"/>
    <dgm:cxn modelId="{81879390-67AC-43A4-8074-CF99F71D3568}" type="presParOf" srcId="{EF97A6C3-C1BC-47E5-9D0C-755C445ACD57}" destId="{71089A8F-9B25-43BC-8C55-F58024F9AAB1}" srcOrd="4" destOrd="0" presId="urn:microsoft.com/office/officeart/2005/8/layout/radial1"/>
    <dgm:cxn modelId="{B4129C59-BEDF-49D7-9ED9-BB5DD927B32F}" type="presParOf" srcId="{EF97A6C3-C1BC-47E5-9D0C-755C445ACD57}" destId="{3535CB9D-7A42-46D4-908C-5359238C2641}" srcOrd="5" destOrd="0" presId="urn:microsoft.com/office/officeart/2005/8/layout/radial1"/>
    <dgm:cxn modelId="{72C0A0CC-7A67-4FA2-B56C-94E63F0023B2}" type="presParOf" srcId="{3535CB9D-7A42-46D4-908C-5359238C2641}" destId="{3BFC2D08-40CA-4059-984E-7B69D9A13D19}" srcOrd="0" destOrd="0" presId="urn:microsoft.com/office/officeart/2005/8/layout/radial1"/>
    <dgm:cxn modelId="{F86DB466-B86C-4602-800F-93231EB9B112}" type="presParOf" srcId="{EF97A6C3-C1BC-47E5-9D0C-755C445ACD57}" destId="{CA67821A-4D55-43C4-BF4D-FF09122E0749}" srcOrd="6" destOrd="0" presId="urn:microsoft.com/office/officeart/2005/8/layout/radial1"/>
    <dgm:cxn modelId="{07EEB599-6D18-4201-AE57-D96A913F96D8}" type="presParOf" srcId="{EF97A6C3-C1BC-47E5-9D0C-755C445ACD57}" destId="{1894452B-27A5-4AEC-BCE2-D4ACDC000A5F}" srcOrd="7" destOrd="0" presId="urn:microsoft.com/office/officeart/2005/8/layout/radial1"/>
    <dgm:cxn modelId="{D4791A6D-A233-4E3D-A18C-94AC468B0BBA}" type="presParOf" srcId="{1894452B-27A5-4AEC-BCE2-D4ACDC000A5F}" destId="{D00BCD6F-750F-4585-88D1-DA04B0A0CCFD}" srcOrd="0" destOrd="0" presId="urn:microsoft.com/office/officeart/2005/8/layout/radial1"/>
    <dgm:cxn modelId="{B8EE1689-BFC8-4C12-A4AE-99A5C1FF6CF5}" type="presParOf" srcId="{EF97A6C3-C1BC-47E5-9D0C-755C445ACD57}" destId="{7854A2F2-4C55-4235-817B-CAAF7344E71D}" srcOrd="8" destOrd="0" presId="urn:microsoft.com/office/officeart/2005/8/layout/radial1"/>
    <dgm:cxn modelId="{9A3E1EF3-F771-4A2F-8967-A382A537632B}" type="presParOf" srcId="{EF97A6C3-C1BC-47E5-9D0C-755C445ACD57}" destId="{8ED8071A-F20C-49AF-8BFE-71EBEA0FDCDB}" srcOrd="9" destOrd="0" presId="urn:microsoft.com/office/officeart/2005/8/layout/radial1"/>
    <dgm:cxn modelId="{FF3FC10B-4134-4931-8AFC-AB1A23197C86}" type="presParOf" srcId="{8ED8071A-F20C-49AF-8BFE-71EBEA0FDCDB}" destId="{44984959-135C-44E2-B6FB-6B471F62D951}" srcOrd="0" destOrd="0" presId="urn:microsoft.com/office/officeart/2005/8/layout/radial1"/>
    <dgm:cxn modelId="{1C2F9A3B-914E-4987-868D-EF0BFF4EC2FA}" type="presParOf" srcId="{EF97A6C3-C1BC-47E5-9D0C-755C445ACD57}" destId="{E6B12135-9349-42F2-B80D-979D966112DB}" srcOrd="10" destOrd="0" presId="urn:microsoft.com/office/officeart/2005/8/layout/radial1"/>
    <dgm:cxn modelId="{D15FE7B1-1541-4523-8958-90CE136568CD}" type="presParOf" srcId="{EF97A6C3-C1BC-47E5-9D0C-755C445ACD57}" destId="{B9CD0DEA-71BA-4563-98F0-B91FDBD675A9}" srcOrd="11" destOrd="0" presId="urn:microsoft.com/office/officeart/2005/8/layout/radial1"/>
    <dgm:cxn modelId="{56947804-BD46-4C79-BC2A-E79A2C6E67DF}" type="presParOf" srcId="{B9CD0DEA-71BA-4563-98F0-B91FDBD675A9}" destId="{FA450787-023D-4CC0-A554-D9663BBC8C95}" srcOrd="0" destOrd="0" presId="urn:microsoft.com/office/officeart/2005/8/layout/radial1"/>
    <dgm:cxn modelId="{B25FDD2C-C2BB-422A-9182-8166E53CFF34}" type="presParOf" srcId="{EF97A6C3-C1BC-47E5-9D0C-755C445ACD57}" destId="{13EEC966-037B-447D-A153-769CE9741CCB}"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9A3FD-E7CE-4925-9BA0-1519F43347FE}">
      <dsp:nvSpPr>
        <dsp:cNvPr id="0" name=""/>
        <dsp:cNvSpPr/>
      </dsp:nvSpPr>
      <dsp:spPr>
        <a:xfrm>
          <a:off x="2427383" y="1435259"/>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Health Condition</a:t>
          </a:r>
        </a:p>
      </dsp:txBody>
      <dsp:txXfrm>
        <a:off x="2587285" y="1595161"/>
        <a:ext cx="772076" cy="772076"/>
      </dsp:txXfrm>
    </dsp:sp>
    <dsp:sp modelId="{5F2078E9-391E-4296-AA98-41CB26D2A2F4}">
      <dsp:nvSpPr>
        <dsp:cNvPr id="0" name=""/>
        <dsp:cNvSpPr/>
      </dsp:nvSpPr>
      <dsp:spPr>
        <a:xfrm rot="16200000">
          <a:off x="2808727" y="1254137"/>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1262433"/>
        <a:ext cx="16459" cy="16459"/>
      </dsp:txXfrm>
    </dsp:sp>
    <dsp:sp modelId="{850CE27E-3FFF-4F75-AFF1-F8ED1858F26A}">
      <dsp:nvSpPr>
        <dsp:cNvPr id="0" name=""/>
        <dsp:cNvSpPr/>
      </dsp:nvSpPr>
      <dsp:spPr>
        <a:xfrm>
          <a:off x="2427383" y="14185"/>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View of Self</a:t>
          </a:r>
        </a:p>
      </dsp:txBody>
      <dsp:txXfrm>
        <a:off x="2587285" y="174087"/>
        <a:ext cx="772076" cy="772076"/>
      </dsp:txXfrm>
    </dsp:sp>
    <dsp:sp modelId="{97AF5828-80DD-4E87-94E2-59329180183B}">
      <dsp:nvSpPr>
        <dsp:cNvPr id="0" name=""/>
        <dsp:cNvSpPr/>
      </dsp:nvSpPr>
      <dsp:spPr>
        <a:xfrm rot="19800000">
          <a:off x="3424070"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1617701"/>
        <a:ext cx="16459" cy="16459"/>
      </dsp:txXfrm>
    </dsp:sp>
    <dsp:sp modelId="{71089A8F-9B25-43BC-8C55-F58024F9AAB1}">
      <dsp:nvSpPr>
        <dsp:cNvPr id="0" name=""/>
        <dsp:cNvSpPr/>
      </dsp:nvSpPr>
      <dsp:spPr>
        <a:xfrm>
          <a:off x="3658069"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Diet</a:t>
          </a:r>
        </a:p>
      </dsp:txBody>
      <dsp:txXfrm>
        <a:off x="3817971" y="884624"/>
        <a:ext cx="772076" cy="772076"/>
      </dsp:txXfrm>
    </dsp:sp>
    <dsp:sp modelId="{3535CB9D-7A42-46D4-908C-5359238C2641}">
      <dsp:nvSpPr>
        <dsp:cNvPr id="0" name=""/>
        <dsp:cNvSpPr/>
      </dsp:nvSpPr>
      <dsp:spPr>
        <a:xfrm rot="1800000">
          <a:off x="3424070"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2328238"/>
        <a:ext cx="16459" cy="16459"/>
      </dsp:txXfrm>
    </dsp:sp>
    <dsp:sp modelId="{CA67821A-4D55-43C4-BF4D-FF09122E0749}">
      <dsp:nvSpPr>
        <dsp:cNvPr id="0" name=""/>
        <dsp:cNvSpPr/>
      </dsp:nvSpPr>
      <dsp:spPr>
        <a:xfrm>
          <a:off x="3658069"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Physical/ Accessibility</a:t>
          </a:r>
        </a:p>
      </dsp:txBody>
      <dsp:txXfrm>
        <a:off x="3817971" y="2305698"/>
        <a:ext cx="772076" cy="772076"/>
      </dsp:txXfrm>
    </dsp:sp>
    <dsp:sp modelId="{1894452B-27A5-4AEC-BCE2-D4ACDC000A5F}">
      <dsp:nvSpPr>
        <dsp:cNvPr id="0" name=""/>
        <dsp:cNvSpPr/>
      </dsp:nvSpPr>
      <dsp:spPr>
        <a:xfrm rot="5400000">
          <a:off x="2808727" y="2675211"/>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2683507"/>
        <a:ext cx="16459" cy="16459"/>
      </dsp:txXfrm>
    </dsp:sp>
    <dsp:sp modelId="{7854A2F2-4C55-4235-817B-CAAF7344E71D}">
      <dsp:nvSpPr>
        <dsp:cNvPr id="0" name=""/>
        <dsp:cNvSpPr/>
      </dsp:nvSpPr>
      <dsp:spPr>
        <a:xfrm>
          <a:off x="2427383" y="2856333"/>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Financial Burden</a:t>
          </a:r>
        </a:p>
      </dsp:txBody>
      <dsp:txXfrm>
        <a:off x="2587285" y="3016235"/>
        <a:ext cx="772076" cy="772076"/>
      </dsp:txXfrm>
    </dsp:sp>
    <dsp:sp modelId="{8ED8071A-F20C-49AF-8BFE-71EBEA0FDCDB}">
      <dsp:nvSpPr>
        <dsp:cNvPr id="0" name=""/>
        <dsp:cNvSpPr/>
      </dsp:nvSpPr>
      <dsp:spPr>
        <a:xfrm rot="9000000">
          <a:off x="2193384"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2328238"/>
        <a:ext cx="16459" cy="16459"/>
      </dsp:txXfrm>
    </dsp:sp>
    <dsp:sp modelId="{E6B12135-9349-42F2-B80D-979D966112DB}">
      <dsp:nvSpPr>
        <dsp:cNvPr id="0" name=""/>
        <dsp:cNvSpPr/>
      </dsp:nvSpPr>
      <dsp:spPr>
        <a:xfrm>
          <a:off x="1196697"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Career Options</a:t>
          </a:r>
        </a:p>
      </dsp:txBody>
      <dsp:txXfrm>
        <a:off x="1356599" y="2305698"/>
        <a:ext cx="772076" cy="772076"/>
      </dsp:txXfrm>
    </dsp:sp>
    <dsp:sp modelId="{B9CD0DEA-71BA-4563-98F0-B91FDBD675A9}">
      <dsp:nvSpPr>
        <dsp:cNvPr id="0" name=""/>
        <dsp:cNvSpPr/>
      </dsp:nvSpPr>
      <dsp:spPr>
        <a:xfrm rot="12600000">
          <a:off x="2193384"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1617701"/>
        <a:ext cx="16459" cy="16459"/>
      </dsp:txXfrm>
    </dsp:sp>
    <dsp:sp modelId="{13EEC966-037B-447D-A153-769CE9741CCB}">
      <dsp:nvSpPr>
        <dsp:cNvPr id="0" name=""/>
        <dsp:cNvSpPr/>
      </dsp:nvSpPr>
      <dsp:spPr>
        <a:xfrm>
          <a:off x="1196697"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Social Life</a:t>
          </a:r>
        </a:p>
      </dsp:txBody>
      <dsp:txXfrm>
        <a:off x="1356599" y="884624"/>
        <a:ext cx="772076" cy="77207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1/12/2026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8200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7972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C33D1-0C37-B0BB-E32B-E5886032F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65D3D-60DE-F1B5-24AC-1E716D91F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F6F5B-80E3-3157-BC7E-5D10D39621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36FA1-C257-2317-5532-A5B30FE9A8CD}"/>
              </a:ext>
            </a:extLst>
          </p:cNvPr>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93955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110638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91773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1657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6730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022005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1137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40372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766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46435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959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59401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360951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mailto:scheulerb2@unk.ed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Welcome to PSY 440</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C1-1C6E-5567-4402-6A3B156A7768}"/>
              </a:ext>
            </a:extLst>
          </p:cNvPr>
          <p:cNvSpPr>
            <a:spLocks noGrp="1"/>
          </p:cNvSpPr>
          <p:nvPr>
            <p:ph type="title"/>
          </p:nvPr>
        </p:nvSpPr>
        <p:spPr/>
        <p:txBody>
          <a:bodyPr/>
          <a:lstStyle/>
          <a:p>
            <a:r>
              <a:rPr lang="en-US" dirty="0"/>
              <a:t>Behavior Change PAPER</a:t>
            </a:r>
          </a:p>
        </p:txBody>
      </p:sp>
      <p:pic>
        <p:nvPicPr>
          <p:cNvPr id="7" name="Content Placeholder 6">
            <a:extLst>
              <a:ext uri="{FF2B5EF4-FFF2-40B4-BE49-F238E27FC236}">
                <a16:creationId xmlns:a16="http://schemas.microsoft.com/office/drawing/2014/main" id="{81C55963-E4BD-CFE0-03B3-2F396CE131DF}"/>
              </a:ext>
            </a:extLst>
          </p:cNvPr>
          <p:cNvPicPr>
            <a:picLocks noGrp="1" noChangeAspect="1"/>
          </p:cNvPicPr>
          <p:nvPr>
            <p:ph sz="half" idx="2"/>
          </p:nvPr>
        </p:nvPicPr>
        <p:blipFill>
          <a:blip r:embed="rId3"/>
          <a:stretch>
            <a:fillRect/>
          </a:stretch>
        </p:blipFill>
        <p:spPr>
          <a:xfrm>
            <a:off x="304800" y="2610848"/>
            <a:ext cx="8733993" cy="2020350"/>
          </a:xfrm>
          <a:prstGeom prst="rect">
            <a:avLst/>
          </a:prstGeom>
        </p:spPr>
      </p:pic>
      <p:sp>
        <p:nvSpPr>
          <p:cNvPr id="5" name="Slide Number Placeholder 4">
            <a:extLst>
              <a:ext uri="{FF2B5EF4-FFF2-40B4-BE49-F238E27FC236}">
                <a16:creationId xmlns:a16="http://schemas.microsoft.com/office/drawing/2014/main" id="{21EA4EB5-9994-941D-4BB7-8DA362C0496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3" name="TextBox 2">
            <a:extLst>
              <a:ext uri="{FF2B5EF4-FFF2-40B4-BE49-F238E27FC236}">
                <a16:creationId xmlns:a16="http://schemas.microsoft.com/office/drawing/2014/main" id="{D58B1909-0719-CC89-1B2E-DB4E84A1ADA8}"/>
              </a:ext>
            </a:extLst>
          </p:cNvPr>
          <p:cNvSpPr txBox="1"/>
          <p:nvPr/>
        </p:nvSpPr>
        <p:spPr>
          <a:xfrm>
            <a:off x="8001000" y="4495800"/>
            <a:ext cx="3505200" cy="1785104"/>
          </a:xfrm>
          <a:prstGeom prst="rect">
            <a:avLst/>
          </a:prstGeom>
          <a:noFill/>
        </p:spPr>
        <p:txBody>
          <a:bodyPr wrap="square" rtlCol="0">
            <a:spAutoFit/>
          </a:bodyPr>
          <a:lstStyle/>
          <a:p>
            <a:r>
              <a:rPr lang="en-US" sz="2000" dirty="0"/>
              <a:t>Why do we do this?</a:t>
            </a:r>
          </a:p>
          <a:p>
            <a:r>
              <a:rPr lang="en-US" dirty="0"/>
              <a:t>-Give context for understanding difficulties in interventions</a:t>
            </a:r>
          </a:p>
          <a:p>
            <a:r>
              <a:rPr lang="en-US" dirty="0"/>
              <a:t>-Practice scientific process in approaching health</a:t>
            </a:r>
          </a:p>
          <a:p>
            <a:r>
              <a:rPr lang="en-US" dirty="0"/>
              <a:t>-(Hopefully) improve health  </a:t>
            </a:r>
          </a:p>
        </p:txBody>
      </p:sp>
    </p:spTree>
    <p:extLst>
      <p:ext uri="{BB962C8B-B14F-4D97-AF65-F5344CB8AC3E}">
        <p14:creationId xmlns:p14="http://schemas.microsoft.com/office/powerpoint/2010/main" val="314909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119A-DD78-8835-6E51-A290D6492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6EBFE-4A9E-56F5-5833-FCD211E0E018}"/>
              </a:ext>
            </a:extLst>
          </p:cNvPr>
          <p:cNvSpPr>
            <a:spLocks noGrp="1"/>
          </p:cNvSpPr>
          <p:nvPr>
            <p:ph type="title"/>
          </p:nvPr>
        </p:nvSpPr>
        <p:spPr/>
        <p:txBody>
          <a:bodyPr/>
          <a:lstStyle/>
          <a:p>
            <a:r>
              <a:rPr lang="en-US" dirty="0"/>
              <a:t>Health Information PAPER</a:t>
            </a:r>
          </a:p>
        </p:txBody>
      </p:sp>
      <p:sp>
        <p:nvSpPr>
          <p:cNvPr id="5" name="Slide Number Placeholder 4">
            <a:extLst>
              <a:ext uri="{FF2B5EF4-FFF2-40B4-BE49-F238E27FC236}">
                <a16:creationId xmlns:a16="http://schemas.microsoft.com/office/drawing/2014/main" id="{0E1BFEDA-E7E3-1A33-6B33-32C332AAD2CE}"/>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3" name="TextBox 2">
            <a:extLst>
              <a:ext uri="{FF2B5EF4-FFF2-40B4-BE49-F238E27FC236}">
                <a16:creationId xmlns:a16="http://schemas.microsoft.com/office/drawing/2014/main" id="{073AF28E-237F-6698-BD97-7BF61532266A}"/>
              </a:ext>
            </a:extLst>
          </p:cNvPr>
          <p:cNvSpPr txBox="1"/>
          <p:nvPr/>
        </p:nvSpPr>
        <p:spPr>
          <a:xfrm>
            <a:off x="5486400" y="2854240"/>
            <a:ext cx="5334000" cy="2893100"/>
          </a:xfrm>
          <a:prstGeom prst="rect">
            <a:avLst/>
          </a:prstGeom>
          <a:noFill/>
        </p:spPr>
        <p:txBody>
          <a:bodyPr wrap="square" rtlCol="0">
            <a:spAutoFit/>
          </a:bodyPr>
          <a:lstStyle/>
          <a:p>
            <a:r>
              <a:rPr lang="en-US" sz="2000" dirty="0"/>
              <a:t>Why do we do this?</a:t>
            </a:r>
          </a:p>
          <a:p>
            <a:r>
              <a:rPr lang="en-US" dirty="0"/>
              <a:t>-Improve scientific literacy</a:t>
            </a:r>
          </a:p>
          <a:p>
            <a:r>
              <a:rPr lang="en-US" dirty="0"/>
              <a:t>-Understand the complexities of how health information is communicated with the public</a:t>
            </a:r>
          </a:p>
          <a:p>
            <a:r>
              <a:rPr lang="en-US" dirty="0"/>
              <a:t>-Learn to evaluate sources, separating fact from opinion, and understanding </a:t>
            </a:r>
            <a:r>
              <a:rPr lang="en-US" i="1" dirty="0"/>
              <a:t>why</a:t>
            </a:r>
            <a:r>
              <a:rPr lang="en-US" dirty="0"/>
              <a:t> things are expressed in a specific way</a:t>
            </a:r>
          </a:p>
          <a:p>
            <a:r>
              <a:rPr lang="en-US" dirty="0"/>
              <a:t>-I can’t, won’t, and shouldn’t tell you all the answers. Instead, I want to help you learn how to find them for yourself.</a:t>
            </a:r>
          </a:p>
        </p:txBody>
      </p:sp>
      <p:pic>
        <p:nvPicPr>
          <p:cNvPr id="8" name="Content Placeholder 7">
            <a:extLst>
              <a:ext uri="{FF2B5EF4-FFF2-40B4-BE49-F238E27FC236}">
                <a16:creationId xmlns:a16="http://schemas.microsoft.com/office/drawing/2014/main" id="{E5D8B277-3785-AF51-AD46-693BB4EF6ED9}"/>
              </a:ext>
              <a:ext uri="{C183D7F6-B498-43B3-948B-1728B52AA6E4}">
                <adec:decorative xmlns:adec="http://schemas.microsoft.com/office/drawing/2017/decorative" val="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600200" y="2834077"/>
            <a:ext cx="3350191" cy="2236231"/>
          </a:xfrm>
          <a:prstGeom prst="rect">
            <a:avLst/>
          </a:prstGeom>
        </p:spPr>
      </p:pic>
    </p:spTree>
    <p:extLst>
      <p:ext uri="{BB962C8B-B14F-4D97-AF65-F5344CB8AC3E}">
        <p14:creationId xmlns:p14="http://schemas.microsoft.com/office/powerpoint/2010/main" val="428965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7D5-EFC8-8DD3-A408-0A33526AE4B0}"/>
              </a:ext>
            </a:extLst>
          </p:cNvPr>
          <p:cNvSpPr>
            <a:spLocks noGrp="1"/>
          </p:cNvSpPr>
          <p:nvPr>
            <p:ph type="title"/>
          </p:nvPr>
        </p:nvSpPr>
        <p:spPr/>
        <p:txBody>
          <a:bodyPr/>
          <a:lstStyle/>
          <a:p>
            <a:r>
              <a:rPr lang="en-US" dirty="0"/>
              <a:t>Day in the Life Project</a:t>
            </a:r>
          </a:p>
        </p:txBody>
      </p:sp>
      <p:sp>
        <p:nvSpPr>
          <p:cNvPr id="5" name="Slide Number Placeholder 4">
            <a:extLst>
              <a:ext uri="{FF2B5EF4-FFF2-40B4-BE49-F238E27FC236}">
                <a16:creationId xmlns:a16="http://schemas.microsoft.com/office/drawing/2014/main" id="{14635C8A-5461-7FD7-0D90-AB71FE4070E8}"/>
              </a:ext>
            </a:extLst>
          </p:cNvPr>
          <p:cNvSpPr>
            <a:spLocks noGrp="1"/>
          </p:cNvSpPr>
          <p:nvPr>
            <p:ph type="sldNum" sz="quarter" idx="12"/>
          </p:nvPr>
        </p:nvSpPr>
        <p:spPr/>
        <p:txBody>
          <a:bodyPr/>
          <a:lstStyle/>
          <a:p>
            <a:fld id="{294A09A9-5501-47C1-A89A-A340965A2BE2}" type="slidenum">
              <a:rPr lang="en-US" smtClean="0"/>
              <a:t>12</a:t>
            </a:fld>
            <a:endParaRPr lang="en-US" dirty="0"/>
          </a:p>
        </p:txBody>
      </p:sp>
      <p:graphicFrame>
        <p:nvGraphicFramePr>
          <p:cNvPr id="6" name="Diagram 5">
            <a:extLst>
              <a:ext uri="{FF2B5EF4-FFF2-40B4-BE49-F238E27FC236}">
                <a16:creationId xmlns:a16="http://schemas.microsoft.com/office/drawing/2014/main" id="{79944898-D387-248D-0810-9492AD3F78EB}"/>
              </a:ext>
            </a:extLst>
          </p:cNvPr>
          <p:cNvGraphicFramePr/>
          <p:nvPr>
            <p:extLst>
              <p:ext uri="{D42A27DB-BD31-4B8C-83A1-F6EECF244321}">
                <p14:modId xmlns:p14="http://schemas.microsoft.com/office/powerpoint/2010/main" val="805300546"/>
              </p:ext>
            </p:extLst>
          </p:nvPr>
        </p:nvGraphicFramePr>
        <p:xfrm>
          <a:off x="533400" y="2236266"/>
          <a:ext cx="5946648"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D02A91-5978-1135-1288-BC3586E87957}"/>
              </a:ext>
            </a:extLst>
          </p:cNvPr>
          <p:cNvSpPr txBox="1"/>
          <p:nvPr/>
        </p:nvSpPr>
        <p:spPr>
          <a:xfrm>
            <a:off x="6858000" y="2441447"/>
            <a:ext cx="4721352" cy="4035553"/>
          </a:xfrm>
          <a:prstGeom prst="rect">
            <a:avLst/>
          </a:prstGeom>
          <a:noFill/>
        </p:spPr>
        <p:txBody>
          <a:bodyPr wrap="square" rtlCol="0">
            <a:spAutoFit/>
          </a:bodyPr>
          <a:lstStyle/>
          <a:p>
            <a:pPr marL="285750" indent="-285750">
              <a:buFont typeface="Arial" panose="020B0604020202020204" pitchFamily="34" charset="0"/>
              <a:buChar char="•"/>
            </a:pPr>
            <a:r>
              <a:rPr lang="en-US" sz="1600" dirty="0"/>
              <a:t>Completed in small groups</a:t>
            </a:r>
          </a:p>
          <a:p>
            <a:pPr marL="285750" indent="-285750">
              <a:buFont typeface="Arial" panose="020B0604020202020204" pitchFamily="34" charset="0"/>
              <a:buChar char="•"/>
            </a:pPr>
            <a:r>
              <a:rPr lang="en-US" sz="1600" dirty="0"/>
              <a:t>Semi-randomly assigned topics (e.g., type 1 diabetes, multiple sclerosis, Parkinson’s disease, etc.)</a:t>
            </a:r>
          </a:p>
          <a:p>
            <a:pPr marL="285750" indent="-285750">
              <a:buFont typeface="Arial" panose="020B0604020202020204" pitchFamily="34" charset="0"/>
              <a:buChar char="•"/>
            </a:pPr>
            <a:r>
              <a:rPr lang="en-US" sz="1600" dirty="0"/>
              <a:t>Focus on each area PLUS two separate intersections</a:t>
            </a:r>
          </a:p>
          <a:p>
            <a:pPr marL="285750" indent="-285750">
              <a:buFont typeface="Arial" panose="020B0604020202020204" pitchFamily="34" charset="0"/>
              <a:buChar char="•"/>
            </a:pPr>
            <a:r>
              <a:rPr lang="en-US" sz="1600" dirty="0"/>
              <a:t>Presented during final exam window (May 6</a:t>
            </a:r>
            <a:r>
              <a:rPr lang="en-US" sz="1600" baseline="30000" dirty="0"/>
              <a:t>th</a:t>
            </a:r>
            <a:r>
              <a:rPr lang="en-US" sz="1600" dirty="0"/>
              <a:t>, from 1pm to 3pm)</a:t>
            </a:r>
          </a:p>
          <a:p>
            <a:pPr marL="285750" indent="-285750">
              <a:buFont typeface="Arial" panose="020B0604020202020204" pitchFamily="34" charset="0"/>
              <a:buChar char="•"/>
            </a:pPr>
            <a:r>
              <a:rPr lang="en-US" sz="1600" dirty="0"/>
              <a:t>Grade based on presentation, group evaluation, and personal reflection</a:t>
            </a:r>
          </a:p>
          <a:p>
            <a:pPr marL="285750" indent="-285750">
              <a:buFont typeface="Arial" panose="020B0604020202020204" pitchFamily="34" charset="0"/>
              <a:buChar char="•"/>
            </a:pPr>
            <a:r>
              <a:rPr lang="en-US" sz="1600" dirty="0"/>
              <a:t>Why?</a:t>
            </a:r>
          </a:p>
          <a:p>
            <a:pPr marL="742950" lvl="1" indent="-285750">
              <a:buFont typeface="Arial" panose="020B0604020202020204" pitchFamily="34" charset="0"/>
              <a:buChar char="•"/>
            </a:pPr>
            <a:r>
              <a:rPr lang="en-US" sz="1600" dirty="0"/>
              <a:t>Empathy building</a:t>
            </a:r>
          </a:p>
          <a:p>
            <a:pPr marL="742950" lvl="1" indent="-285750">
              <a:buFont typeface="Arial" panose="020B0604020202020204" pitchFamily="34" charset="0"/>
              <a:buChar char="•"/>
            </a:pPr>
            <a:r>
              <a:rPr lang="en-US" sz="1600" dirty="0"/>
              <a:t>Improve understanding about the complexities of chronic health conditions</a:t>
            </a:r>
          </a:p>
          <a:p>
            <a:pPr lvl="1"/>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091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596A-E03D-468F-33FB-6234D420BC51}"/>
              </a:ext>
            </a:extLst>
          </p:cNvPr>
          <p:cNvSpPr>
            <a:spLocks noGrp="1"/>
          </p:cNvSpPr>
          <p:nvPr>
            <p:ph type="title"/>
          </p:nvPr>
        </p:nvSpPr>
        <p:spPr>
          <a:xfrm rot="19333230">
            <a:off x="-362229" y="1174529"/>
            <a:ext cx="3690257" cy="1572768"/>
          </a:xfrm>
        </p:spPr>
        <p:txBody>
          <a:bodyPr/>
          <a:lstStyle/>
          <a:p>
            <a:r>
              <a:rPr lang="en-US" dirty="0"/>
              <a:t>Timeline</a:t>
            </a:r>
          </a:p>
        </p:txBody>
      </p:sp>
      <p:graphicFrame>
        <p:nvGraphicFramePr>
          <p:cNvPr id="8" name="Content Placeholder 7">
            <a:extLst>
              <a:ext uri="{FF2B5EF4-FFF2-40B4-BE49-F238E27FC236}">
                <a16:creationId xmlns:a16="http://schemas.microsoft.com/office/drawing/2014/main" id="{9ECFDED8-1F95-85F3-75EE-C52424D19532}"/>
              </a:ext>
            </a:extLst>
          </p:cNvPr>
          <p:cNvGraphicFramePr>
            <a:graphicFrameLocks noGrp="1"/>
          </p:cNvGraphicFramePr>
          <p:nvPr>
            <p:ph sz="half" idx="2"/>
            <p:extLst>
              <p:ext uri="{D42A27DB-BD31-4B8C-83A1-F6EECF244321}">
                <p14:modId xmlns:p14="http://schemas.microsoft.com/office/powerpoint/2010/main" val="2293955033"/>
              </p:ext>
            </p:extLst>
          </p:nvPr>
        </p:nvGraphicFramePr>
        <p:xfrm>
          <a:off x="2895600" y="467537"/>
          <a:ext cx="9144000" cy="6181458"/>
        </p:xfrm>
        <a:graphic>
          <a:graphicData uri="http://schemas.openxmlformats.org/drawingml/2006/table">
            <a:tbl>
              <a:tblPr firstRow="1" firstCol="1" bandRow="1">
                <a:tableStyleId>{5C22544A-7EE6-4342-B048-85BDC9FD1C3A}</a:tableStyleId>
              </a:tblPr>
              <a:tblGrid>
                <a:gridCol w="685801">
                  <a:extLst>
                    <a:ext uri="{9D8B030D-6E8A-4147-A177-3AD203B41FA5}">
                      <a16:colId xmlns:a16="http://schemas.microsoft.com/office/drawing/2014/main" val="3189684106"/>
                    </a:ext>
                  </a:extLst>
                </a:gridCol>
                <a:gridCol w="1219200">
                  <a:extLst>
                    <a:ext uri="{9D8B030D-6E8A-4147-A177-3AD203B41FA5}">
                      <a16:colId xmlns:a16="http://schemas.microsoft.com/office/drawing/2014/main" val="1880490698"/>
                    </a:ext>
                  </a:extLst>
                </a:gridCol>
                <a:gridCol w="3124199">
                  <a:extLst>
                    <a:ext uri="{9D8B030D-6E8A-4147-A177-3AD203B41FA5}">
                      <a16:colId xmlns:a16="http://schemas.microsoft.com/office/drawing/2014/main" val="402086700"/>
                    </a:ext>
                  </a:extLst>
                </a:gridCol>
                <a:gridCol w="2438399">
                  <a:extLst>
                    <a:ext uri="{9D8B030D-6E8A-4147-A177-3AD203B41FA5}">
                      <a16:colId xmlns:a16="http://schemas.microsoft.com/office/drawing/2014/main" val="3471574824"/>
                    </a:ext>
                  </a:extLst>
                </a:gridCol>
                <a:gridCol w="1676401">
                  <a:extLst>
                    <a:ext uri="{9D8B030D-6E8A-4147-A177-3AD203B41FA5}">
                      <a16:colId xmlns:a16="http://schemas.microsoft.com/office/drawing/2014/main" val="3147127587"/>
                    </a:ext>
                  </a:extLst>
                </a:gridCol>
              </a:tblGrid>
              <a:tr h="94867">
                <a:tc>
                  <a:txBody>
                    <a:bodyPr/>
                    <a:lstStyle/>
                    <a:p>
                      <a:pPr marL="0" marR="0" algn="ctr">
                        <a:lnSpc>
                          <a:spcPct val="115000"/>
                        </a:lnSpc>
                        <a:spcAft>
                          <a:spcPts val="800"/>
                        </a:spcAft>
                        <a:buNone/>
                      </a:pPr>
                      <a:r>
                        <a:rPr lang="en-US" sz="1200" kern="100">
                          <a:solidFill>
                            <a:schemeClr val="tx1"/>
                          </a:solidFill>
                          <a:effectLst/>
                        </a:rPr>
                        <a:t>Week</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Dates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Topics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Readings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dirty="0">
                          <a:solidFill>
                            <a:schemeClr val="tx1"/>
                          </a:solidFill>
                          <a:effectLst/>
                        </a:rPr>
                        <a:t>Important Dates</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extLst>
                  <a:ext uri="{0D108BD9-81ED-4DB2-BD59-A6C34878D82A}">
                    <a16:rowId xmlns:a16="http://schemas.microsoft.com/office/drawing/2014/main" val="375713654"/>
                  </a:ext>
                </a:extLst>
              </a:tr>
              <a:tr h="305430">
                <a:tc>
                  <a:txBody>
                    <a:bodyPr/>
                    <a:lstStyle/>
                    <a:p>
                      <a:pPr marL="0" marR="0" algn="ctr">
                        <a:lnSpc>
                          <a:spcPct val="115000"/>
                        </a:lnSpc>
                        <a:spcAft>
                          <a:spcPts val="800"/>
                        </a:spcAft>
                        <a:buNone/>
                      </a:pPr>
                      <a:r>
                        <a:rPr lang="en-US" sz="1200" kern="100" dirty="0">
                          <a:solidFill>
                            <a:schemeClr val="tx1"/>
                          </a:solidFill>
                          <a:effectLst/>
                        </a:rPr>
                        <a:t>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12 – 16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Course Intro; What is Health Psychology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Syllabus; Kaplan,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45472619"/>
                  </a:ext>
                </a:extLst>
              </a:tr>
              <a:tr h="305430">
                <a:tc>
                  <a:txBody>
                    <a:bodyPr/>
                    <a:lstStyle/>
                    <a:p>
                      <a:pPr marL="0" marR="0" algn="ctr">
                        <a:lnSpc>
                          <a:spcPct val="115000"/>
                        </a:lnSpc>
                        <a:spcAft>
                          <a:spcPts val="800"/>
                        </a:spcAft>
                        <a:buNone/>
                      </a:pPr>
                      <a:r>
                        <a:rPr lang="en-US" sz="1200" kern="100">
                          <a:solidFill>
                            <a:schemeClr val="tx1"/>
                          </a:solidFill>
                          <a:effectLst/>
                        </a:rPr>
                        <a:t>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19 – 23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Holiday; Body Systems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Billman,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1/19: Holiday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82939690"/>
                  </a:ext>
                </a:extLst>
              </a:tr>
              <a:tr h="179769">
                <a:tc>
                  <a:txBody>
                    <a:bodyPr/>
                    <a:lstStyle/>
                    <a:p>
                      <a:pPr marL="0" marR="0" algn="ctr">
                        <a:lnSpc>
                          <a:spcPct val="115000"/>
                        </a:lnSpc>
                        <a:spcAft>
                          <a:spcPts val="800"/>
                        </a:spcAft>
                        <a:buNone/>
                      </a:pPr>
                      <a:r>
                        <a:rPr lang="en-US" sz="1200" kern="100" dirty="0">
                          <a:solidFill>
                            <a:schemeClr val="tx1"/>
                          </a:solidFill>
                          <a:effectLst/>
                        </a:rPr>
                        <a:t>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26 – 30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Shaping Health Behaviors; BCP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Ogbeiwi, 2021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60900118"/>
                  </a:ext>
                </a:extLst>
              </a:tr>
              <a:tr h="395661">
                <a:tc>
                  <a:txBody>
                    <a:bodyPr/>
                    <a:lstStyle/>
                    <a:p>
                      <a:pPr marL="0" marR="0" algn="ctr">
                        <a:lnSpc>
                          <a:spcPct val="115000"/>
                        </a:lnSpc>
                        <a:spcAft>
                          <a:spcPts val="800"/>
                        </a:spcAft>
                        <a:buNone/>
                      </a:pPr>
                      <a:r>
                        <a:rPr lang="en-US" sz="1200" kern="100" dirty="0">
                          <a:solidFill>
                            <a:schemeClr val="tx1"/>
                          </a:solidFill>
                          <a:effectLst/>
                        </a:rPr>
                        <a:t>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Promoting Behaviors; </a:t>
                      </a:r>
                      <a:br>
                        <a:rPr lang="en-US" sz="1200" kern="0" dirty="0">
                          <a:effectLst/>
                        </a:rPr>
                      </a:br>
                      <a:r>
                        <a:rPr lang="en-US" sz="1200" kern="0" dirty="0">
                          <a:effectLst/>
                        </a:rPr>
                        <a:t>Health Compromising Behaviors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Wilhite et al., 2022 &amp; Odoms-Young et al., 2024; Hammond et al., 2023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670616891"/>
                  </a:ext>
                </a:extLst>
              </a:tr>
              <a:tr h="179769">
                <a:tc>
                  <a:txBody>
                    <a:bodyPr/>
                    <a:lstStyle/>
                    <a:p>
                      <a:pPr marL="0" marR="0" algn="ctr">
                        <a:lnSpc>
                          <a:spcPct val="115000"/>
                        </a:lnSpc>
                        <a:spcAft>
                          <a:spcPts val="800"/>
                        </a:spcAft>
                        <a:buNone/>
                      </a:pPr>
                      <a:r>
                        <a:rPr lang="en-US" sz="1200" kern="100">
                          <a:solidFill>
                            <a:schemeClr val="tx1"/>
                          </a:solidFill>
                          <a:effectLst/>
                        </a:rPr>
                        <a:t>5</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Compromising Behaviors; Exam; 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Beckie, 2012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2/11: Exam 1</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319984188"/>
                  </a:ext>
                </a:extLst>
              </a:tr>
              <a:tr h="187687">
                <a:tc>
                  <a:txBody>
                    <a:bodyPr/>
                    <a:lstStyle/>
                    <a:p>
                      <a:pPr marL="0" marR="0" algn="ctr">
                        <a:lnSpc>
                          <a:spcPct val="115000"/>
                        </a:lnSpc>
                        <a:spcAft>
                          <a:spcPts val="800"/>
                        </a:spcAft>
                        <a:buNone/>
                      </a:pPr>
                      <a:r>
                        <a:rPr lang="en-US" sz="1200" kern="100" dirty="0">
                          <a:solidFill>
                            <a:schemeClr val="tx1"/>
                          </a:solidFill>
                          <a:effectLst/>
                        </a:rPr>
                        <a:t>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Beckie, 2012; </a:t>
                      </a:r>
                      <a:r>
                        <a:rPr lang="en-US" sz="1200" kern="100" dirty="0">
                          <a:effectLst/>
                        </a:rPr>
                        <a:t>Stubbs et al.,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037035001"/>
                  </a:ext>
                </a:extLst>
              </a:tr>
              <a:tr h="305430">
                <a:tc>
                  <a:txBody>
                    <a:bodyPr/>
                    <a:lstStyle/>
                    <a:p>
                      <a:pPr marL="0" marR="0" algn="ctr">
                        <a:lnSpc>
                          <a:spcPct val="115000"/>
                        </a:lnSpc>
                        <a:spcAft>
                          <a:spcPts val="800"/>
                        </a:spcAft>
                        <a:buNone/>
                      </a:pPr>
                      <a:r>
                        <a:rPr lang="en-US" sz="1200" kern="100" dirty="0">
                          <a:solidFill>
                            <a:schemeClr val="tx1"/>
                          </a:solidFill>
                          <a:effectLst/>
                        </a:rPr>
                        <a:t>7</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Coping &amp; Resilience; BCP Workday;</a:t>
                      </a:r>
                      <a:br>
                        <a:rPr lang="en-US" sz="1200" kern="0">
                          <a:effectLst/>
                        </a:rPr>
                      </a:br>
                      <a:r>
                        <a:rPr lang="en-US" sz="1200" kern="0">
                          <a:effectLst/>
                        </a:rPr>
                        <a:t>Using Health Services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Penley et al., 2002;</a:t>
                      </a:r>
                      <a:endParaRPr lang="en-US" sz="1200" kern="100" dirty="0">
                        <a:effectLst/>
                      </a:endParaRPr>
                    </a:p>
                    <a:p>
                      <a:pPr marL="0" marR="0">
                        <a:lnSpc>
                          <a:spcPct val="115000"/>
                        </a:lnSpc>
                        <a:spcAft>
                          <a:spcPts val="800"/>
                        </a:spcAft>
                        <a:buNone/>
                      </a:pPr>
                      <a:r>
                        <a:rPr lang="en-US" sz="1200" kern="0" dirty="0">
                          <a:effectLst/>
                        </a:rPr>
                        <a:t>Wasserman et al., 2019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2/25: BCP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705992401"/>
                  </a:ext>
                </a:extLst>
              </a:tr>
              <a:tr h="179769">
                <a:tc>
                  <a:txBody>
                    <a:bodyPr/>
                    <a:lstStyle/>
                    <a:p>
                      <a:pPr marL="0" marR="0" algn="ctr">
                        <a:lnSpc>
                          <a:spcPct val="115000"/>
                        </a:lnSpc>
                        <a:spcAft>
                          <a:spcPts val="800"/>
                        </a:spcAft>
                        <a:buNone/>
                      </a:pPr>
                      <a:r>
                        <a:rPr lang="en-US" sz="1200" kern="100">
                          <a:solidFill>
                            <a:schemeClr val="tx1"/>
                          </a:solidFill>
                          <a:effectLst/>
                        </a:rPr>
                        <a:t>8</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Communication: HIP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Hong &amp; Oh,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70209112"/>
                  </a:ext>
                </a:extLst>
              </a:tr>
              <a:tr h="196125">
                <a:tc>
                  <a:txBody>
                    <a:bodyPr/>
                    <a:lstStyle/>
                    <a:p>
                      <a:pPr marL="0" marR="0" algn="ctr">
                        <a:lnSpc>
                          <a:spcPct val="115000"/>
                        </a:lnSpc>
                        <a:spcAft>
                          <a:spcPts val="800"/>
                        </a:spcAft>
                        <a:buNone/>
                      </a:pPr>
                      <a:r>
                        <a:rPr lang="en-US" sz="1200" kern="100" dirty="0">
                          <a:solidFill>
                            <a:schemeClr val="tx1"/>
                          </a:solidFill>
                          <a:effectLst/>
                        </a:rPr>
                        <a:t>9</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Pain; Exam</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Dima et al., 2013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3/13: Exam 2</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870347055"/>
                  </a:ext>
                </a:extLst>
              </a:tr>
              <a:tr h="305430">
                <a:tc>
                  <a:txBody>
                    <a:bodyPr/>
                    <a:lstStyle/>
                    <a:p>
                      <a:pPr marL="0" marR="0" algn="ctr">
                        <a:lnSpc>
                          <a:spcPct val="115000"/>
                        </a:lnSpc>
                        <a:spcAft>
                          <a:spcPts val="800"/>
                        </a:spcAft>
                        <a:buNone/>
                      </a:pPr>
                      <a:r>
                        <a:rPr lang="en-US" sz="1200" kern="100">
                          <a:solidFill>
                            <a:schemeClr val="tx1"/>
                          </a:solidFill>
                          <a:effectLst/>
                        </a:rPr>
                        <a:t> </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Spring Break</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(no classes)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679036573"/>
                  </a:ext>
                </a:extLst>
              </a:tr>
              <a:tr h="305430">
                <a:tc>
                  <a:txBody>
                    <a:bodyPr/>
                    <a:lstStyle/>
                    <a:p>
                      <a:pPr marL="0" marR="0" algn="ctr">
                        <a:lnSpc>
                          <a:spcPct val="115000"/>
                        </a:lnSpc>
                        <a:spcAft>
                          <a:spcPts val="800"/>
                        </a:spcAft>
                        <a:buNone/>
                      </a:pPr>
                      <a:r>
                        <a:rPr lang="en-US" sz="1200" kern="100" dirty="0">
                          <a:solidFill>
                            <a:schemeClr val="tx1"/>
                          </a:solidFill>
                          <a:effectLst/>
                        </a:rPr>
                        <a:t>10</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Chronic Health Disorders;  Heart Disorders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Chan et al., 2020; </a:t>
                      </a:r>
                      <a:r>
                        <a:rPr lang="en-US" sz="1200" kern="100" dirty="0" err="1">
                          <a:effectLst/>
                        </a:rPr>
                        <a:t>Suls</a:t>
                      </a:r>
                      <a:r>
                        <a:rPr lang="en-US" sz="1200" kern="100" dirty="0">
                          <a:effectLst/>
                        </a:rPr>
                        <a:t>,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07828587"/>
                  </a:ext>
                </a:extLst>
              </a:tr>
              <a:tr h="179769">
                <a:tc>
                  <a:txBody>
                    <a:bodyPr/>
                    <a:lstStyle/>
                    <a:p>
                      <a:pPr marL="0" marR="0" algn="ctr">
                        <a:lnSpc>
                          <a:spcPct val="115000"/>
                        </a:lnSpc>
                        <a:spcAft>
                          <a:spcPts val="800"/>
                        </a:spcAft>
                        <a:buNone/>
                      </a:pPr>
                      <a:r>
                        <a:rPr lang="en-US" sz="1200" kern="100" dirty="0">
                          <a:solidFill>
                            <a:schemeClr val="tx1"/>
                          </a:solidFill>
                          <a:effectLst/>
                        </a:rPr>
                        <a:t>11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30 – Apr 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Immune Disorders; HIP Workday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Alessi &amp; Bennett,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4/3: HIP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62433905"/>
                  </a:ext>
                </a:extLst>
              </a:tr>
              <a:tr h="305430">
                <a:tc>
                  <a:txBody>
                    <a:bodyPr/>
                    <a:lstStyle/>
                    <a:p>
                      <a:pPr marL="0" marR="0" algn="ctr">
                        <a:lnSpc>
                          <a:spcPct val="115000"/>
                        </a:lnSpc>
                        <a:spcAft>
                          <a:spcPts val="800"/>
                        </a:spcAft>
                        <a:buNone/>
                      </a:pPr>
                      <a:r>
                        <a:rPr lang="en-US" sz="1200" kern="100">
                          <a:solidFill>
                            <a:schemeClr val="tx1"/>
                          </a:solidFill>
                          <a:effectLst/>
                        </a:rPr>
                        <a:t>12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6 – 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Cancer; Death &amp; Dying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Stanger &amp; Wahl, 2023; Crunkilton &amp; Rubins,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197479618"/>
                  </a:ext>
                </a:extLst>
              </a:tr>
              <a:tr h="196125">
                <a:tc>
                  <a:txBody>
                    <a:bodyPr/>
                    <a:lstStyle/>
                    <a:p>
                      <a:pPr marL="0" marR="0" algn="ctr">
                        <a:lnSpc>
                          <a:spcPct val="115000"/>
                        </a:lnSpc>
                        <a:spcAft>
                          <a:spcPts val="800"/>
                        </a:spcAft>
                        <a:buNone/>
                      </a:pPr>
                      <a:r>
                        <a:rPr lang="en-US" sz="1200" kern="100" dirty="0">
                          <a:solidFill>
                            <a:schemeClr val="tx1"/>
                          </a:solidFill>
                          <a:effectLst/>
                        </a:rPr>
                        <a:t>13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13 – 17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Death &amp; Dying; Exam;  Future of Health Psych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Dekker et al., 2023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4/15: Exam 3</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541990594"/>
                  </a:ext>
                </a:extLst>
              </a:tr>
              <a:tr h="196125">
                <a:tc>
                  <a:txBody>
                    <a:bodyPr/>
                    <a:lstStyle/>
                    <a:p>
                      <a:pPr marL="0" marR="0" algn="ctr">
                        <a:lnSpc>
                          <a:spcPct val="115000"/>
                        </a:lnSpc>
                        <a:spcAft>
                          <a:spcPts val="800"/>
                        </a:spcAft>
                        <a:buNone/>
                      </a:pPr>
                      <a:r>
                        <a:rPr lang="en-US" sz="1200" kern="100" dirty="0">
                          <a:solidFill>
                            <a:schemeClr val="tx1"/>
                          </a:solidFill>
                          <a:effectLst/>
                        </a:rPr>
                        <a:t>14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20 – 24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Future of Health Psych; Day in the Life Project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55075914"/>
                  </a:ext>
                </a:extLst>
              </a:tr>
              <a:tr h="179769">
                <a:tc>
                  <a:txBody>
                    <a:bodyPr/>
                    <a:lstStyle/>
                    <a:p>
                      <a:pPr marL="0" marR="0" algn="ctr">
                        <a:lnSpc>
                          <a:spcPct val="115000"/>
                        </a:lnSpc>
                        <a:spcAft>
                          <a:spcPts val="800"/>
                        </a:spcAft>
                        <a:buNone/>
                      </a:pPr>
                      <a:r>
                        <a:rPr lang="en-US" sz="1200" kern="100" dirty="0">
                          <a:solidFill>
                            <a:schemeClr val="tx1"/>
                          </a:solidFill>
                          <a:effectLst/>
                        </a:rPr>
                        <a:t>15</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27 – May 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Project Days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032763682"/>
                  </a:ext>
                </a:extLst>
              </a:tr>
              <a:tr h="365406">
                <a:tc>
                  <a:txBody>
                    <a:bodyPr/>
                    <a:lstStyle/>
                    <a:p>
                      <a:pPr marL="0" marR="0" algn="ctr">
                        <a:lnSpc>
                          <a:spcPct val="115000"/>
                        </a:lnSpc>
                        <a:spcAft>
                          <a:spcPts val="800"/>
                        </a:spcAft>
                        <a:buNone/>
                      </a:pPr>
                      <a:r>
                        <a:rPr lang="en-US" sz="1200" kern="100" dirty="0">
                          <a:solidFill>
                            <a:schemeClr val="tx1"/>
                          </a:solidFill>
                          <a:effectLst/>
                        </a:rPr>
                        <a:t>16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May 4 – 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DitL Presentations During Final Exam Window</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5/3: Screening Deadline;</a:t>
                      </a:r>
                      <a:br>
                        <a:rPr lang="en-US" sz="1200" b="1" kern="0" dirty="0">
                          <a:effectLst/>
                        </a:rPr>
                      </a:br>
                      <a:r>
                        <a:rPr lang="en-US" sz="1200" b="1" kern="0" dirty="0">
                          <a:effectLst/>
                        </a:rPr>
                        <a:t>5/6 @ 1pm: Presentations</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296803694"/>
                  </a:ext>
                </a:extLst>
              </a:tr>
            </a:tbl>
          </a:graphicData>
        </a:graphic>
      </p:graphicFrame>
    </p:spTree>
    <p:extLst>
      <p:ext uri="{BB962C8B-B14F-4D97-AF65-F5344CB8AC3E}">
        <p14:creationId xmlns:p14="http://schemas.microsoft.com/office/powerpoint/2010/main" val="205043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C25-897D-0BAF-402F-5984B3365B25}"/>
              </a:ext>
            </a:extLst>
          </p:cNvPr>
          <p:cNvSpPr>
            <a:spLocks noGrp="1"/>
          </p:cNvSpPr>
          <p:nvPr>
            <p:ph type="title"/>
          </p:nvPr>
        </p:nvSpPr>
        <p:spPr>
          <a:xfrm>
            <a:off x="762000" y="609600"/>
            <a:ext cx="3730752" cy="2212848"/>
          </a:xfrm>
        </p:spPr>
        <p:txBody>
          <a:bodyPr/>
          <a:lstStyle/>
          <a:p>
            <a:r>
              <a:rPr lang="en-US" dirty="0"/>
              <a:t>AI Policy</a:t>
            </a:r>
          </a:p>
        </p:txBody>
      </p:sp>
      <p:sp>
        <p:nvSpPr>
          <p:cNvPr id="3" name="Content Placeholder 2">
            <a:extLst>
              <a:ext uri="{FF2B5EF4-FFF2-40B4-BE49-F238E27FC236}">
                <a16:creationId xmlns:a16="http://schemas.microsoft.com/office/drawing/2014/main" id="{5920A019-33E3-BA2E-41C7-7C63B5E87E9D}"/>
              </a:ext>
            </a:extLst>
          </p:cNvPr>
          <p:cNvSpPr>
            <a:spLocks noGrp="1"/>
          </p:cNvSpPr>
          <p:nvPr>
            <p:ph sz="quarter" idx="13"/>
          </p:nvPr>
        </p:nvSpPr>
        <p:spPr>
          <a:xfrm>
            <a:off x="4800600" y="1216025"/>
            <a:ext cx="6784848" cy="4416425"/>
          </a:xfrm>
        </p:spPr>
        <p:txBody>
          <a:bodyPr/>
          <a:lstStyle/>
          <a:p>
            <a:pPr marL="285750" indent="-285750">
              <a:spcBef>
                <a:spcPts val="500"/>
              </a:spcBef>
              <a:buFont typeface="Arial" panose="020B0604020202020204" pitchFamily="34" charset="0"/>
              <a:buChar char="•"/>
            </a:pPr>
            <a:r>
              <a:rPr lang="en-US" sz="1800" dirty="0"/>
              <a:t>AI is a tool that can work towards a goal. Just like choosing any other tool for a goal, there is a time and place for AI use. </a:t>
            </a:r>
          </a:p>
          <a:p>
            <a:pPr marL="285750" indent="-285750">
              <a:spcBef>
                <a:spcPts val="500"/>
              </a:spcBef>
              <a:buFont typeface="Arial" panose="020B0604020202020204" pitchFamily="34" charset="0"/>
              <a:buChar char="•"/>
            </a:pPr>
            <a:r>
              <a:rPr lang="en-US" sz="1800" dirty="0"/>
              <a:t>Dr. Scheuler will tell you when an assignment can be completed with AI. If not explicitly said, do NOT use AI.</a:t>
            </a:r>
          </a:p>
          <a:p>
            <a:pPr marL="285750" indent="-285750">
              <a:spcBef>
                <a:spcPts val="500"/>
              </a:spcBef>
              <a:buFont typeface="Arial" panose="020B0604020202020204" pitchFamily="34" charset="0"/>
              <a:buChar char="•"/>
            </a:pPr>
            <a:r>
              <a:rPr lang="en-US" sz="1800" dirty="0"/>
              <a:t>Why not? </a:t>
            </a:r>
          </a:p>
          <a:p>
            <a:pPr marL="514350" lvl="1" indent="-285750">
              <a:spcBef>
                <a:spcPts val="500"/>
              </a:spcBef>
            </a:pPr>
            <a:r>
              <a:rPr lang="en-US" sz="1800" dirty="0"/>
              <a:t>1. What’s the goal of this class?</a:t>
            </a:r>
          </a:p>
          <a:p>
            <a:pPr marL="514350" lvl="1" indent="-285750">
              <a:spcBef>
                <a:spcPts val="500"/>
              </a:spcBef>
            </a:pPr>
            <a:r>
              <a:rPr lang="en-US" sz="1800" dirty="0"/>
              <a:t>2. Cognitive offloading vs. cognitive debt</a:t>
            </a:r>
          </a:p>
          <a:p>
            <a:pPr marL="514350" lvl="1" indent="-285750">
              <a:spcBef>
                <a:spcPts val="500"/>
              </a:spcBef>
            </a:pPr>
            <a:r>
              <a:rPr lang="en-US" sz="1800" dirty="0"/>
              <a:t>3. Pattern recognition does not equal intelligence </a:t>
            </a:r>
          </a:p>
        </p:txBody>
      </p:sp>
      <p:sp>
        <p:nvSpPr>
          <p:cNvPr id="5" name="Slide Number Placeholder 4">
            <a:extLst>
              <a:ext uri="{FF2B5EF4-FFF2-40B4-BE49-F238E27FC236}">
                <a16:creationId xmlns:a16="http://schemas.microsoft.com/office/drawing/2014/main" id="{8A4A8D3A-9BAE-A3B0-D94A-31DD2636D686}"/>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3074" name="Picture 2" descr="Blog – Dr. Ben Wiese">
            <a:extLst>
              <a:ext uri="{FF2B5EF4-FFF2-40B4-BE49-F238E27FC236}">
                <a16:creationId xmlns:a16="http://schemas.microsoft.com/office/drawing/2014/main" id="{4AD4E62D-516C-17AD-696D-2CF00B0E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288713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Does Skin Cancer Look Like?">
            <a:extLst>
              <a:ext uri="{FF2B5EF4-FFF2-40B4-BE49-F238E27FC236}">
                <a16:creationId xmlns:a16="http://schemas.microsoft.com/office/drawing/2014/main" id="{CE43F8C2-2761-A398-7855-8FBD5FCB3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822" y="4419600"/>
            <a:ext cx="2680687"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68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7F0715-2605-A47C-0A08-8FDCE1DA1BA2}"/>
              </a:ext>
            </a:extLst>
          </p:cNvPr>
          <p:cNvSpPr>
            <a:spLocks noGrp="1"/>
          </p:cNvSpPr>
          <p:nvPr>
            <p:ph type="title"/>
          </p:nvPr>
        </p:nvSpPr>
        <p:spPr/>
        <p:txBody>
          <a:bodyPr/>
          <a:lstStyle/>
          <a:p>
            <a:r>
              <a:rPr lang="en-US" dirty="0"/>
              <a:t>Next time on PSY 440…</a:t>
            </a:r>
          </a:p>
        </p:txBody>
      </p:sp>
      <p:sp>
        <p:nvSpPr>
          <p:cNvPr id="7" name="Text Placeholder 6">
            <a:extLst>
              <a:ext uri="{FF2B5EF4-FFF2-40B4-BE49-F238E27FC236}">
                <a16:creationId xmlns:a16="http://schemas.microsoft.com/office/drawing/2014/main" id="{9753ABBD-CEC1-9B6E-7B6C-F0889761E822}"/>
              </a:ext>
            </a:extLst>
          </p:cNvPr>
          <p:cNvSpPr>
            <a:spLocks noGrp="1"/>
          </p:cNvSpPr>
          <p:nvPr>
            <p:ph type="body" idx="1"/>
          </p:nvPr>
        </p:nvSpPr>
        <p:spPr/>
        <p:txBody>
          <a:bodyPr/>
          <a:lstStyle/>
          <a:p>
            <a:r>
              <a:rPr lang="en-US" dirty="0"/>
              <a:t>In the meantime:</a:t>
            </a:r>
          </a:p>
        </p:txBody>
      </p:sp>
      <p:sp>
        <p:nvSpPr>
          <p:cNvPr id="8" name="Content Placeholder 7">
            <a:extLst>
              <a:ext uri="{FF2B5EF4-FFF2-40B4-BE49-F238E27FC236}">
                <a16:creationId xmlns:a16="http://schemas.microsoft.com/office/drawing/2014/main" id="{83FCC4F7-C75D-ECF9-5D5C-D7600DF52021}"/>
              </a:ext>
            </a:extLst>
          </p:cNvPr>
          <p:cNvSpPr>
            <a:spLocks noGrp="1"/>
          </p:cNvSpPr>
          <p:nvPr>
            <p:ph sz="half" idx="2"/>
          </p:nvPr>
        </p:nvSpPr>
        <p:spPr/>
        <p:txBody>
          <a:bodyPr/>
          <a:lstStyle/>
          <a:p>
            <a:r>
              <a:rPr lang="en-US" sz="2000" dirty="0"/>
              <a:t>Read Kaplan, 2009 (before class on 1/14)</a:t>
            </a:r>
          </a:p>
        </p:txBody>
      </p:sp>
      <p:sp>
        <p:nvSpPr>
          <p:cNvPr id="9" name="Text Placeholder 8">
            <a:extLst>
              <a:ext uri="{FF2B5EF4-FFF2-40B4-BE49-F238E27FC236}">
                <a16:creationId xmlns:a16="http://schemas.microsoft.com/office/drawing/2014/main" id="{B8E9C014-CD34-56B4-2503-E932EAB8B19E}"/>
              </a:ext>
            </a:extLst>
          </p:cNvPr>
          <p:cNvSpPr>
            <a:spLocks noGrp="1"/>
          </p:cNvSpPr>
          <p:nvPr>
            <p:ph type="body" sz="quarter" idx="3"/>
          </p:nvPr>
        </p:nvSpPr>
        <p:spPr/>
        <p:txBody>
          <a:bodyPr/>
          <a:lstStyle/>
          <a:p>
            <a:r>
              <a:rPr lang="en-US" dirty="0"/>
              <a:t>In the Next Class:</a:t>
            </a:r>
          </a:p>
        </p:txBody>
      </p:sp>
      <p:sp>
        <p:nvSpPr>
          <p:cNvPr id="10" name="Content Placeholder 9">
            <a:extLst>
              <a:ext uri="{FF2B5EF4-FFF2-40B4-BE49-F238E27FC236}">
                <a16:creationId xmlns:a16="http://schemas.microsoft.com/office/drawing/2014/main" id="{DF3D02F5-FCB7-3612-BC58-AA1B6D65C600}"/>
              </a:ext>
            </a:extLst>
          </p:cNvPr>
          <p:cNvSpPr>
            <a:spLocks noGrp="1"/>
          </p:cNvSpPr>
          <p:nvPr>
            <p:ph sz="quarter" idx="4"/>
          </p:nvPr>
        </p:nvSpPr>
        <p:spPr/>
        <p:txBody>
          <a:bodyPr/>
          <a:lstStyle/>
          <a:p>
            <a:r>
              <a:rPr lang="en-US" sz="2000" dirty="0"/>
              <a:t>Lecture: What is Health Psychology?</a:t>
            </a:r>
          </a:p>
        </p:txBody>
      </p:sp>
      <p:sp>
        <p:nvSpPr>
          <p:cNvPr id="5" name="Slide Number Placeholder 4">
            <a:extLst>
              <a:ext uri="{FF2B5EF4-FFF2-40B4-BE49-F238E27FC236}">
                <a16:creationId xmlns:a16="http://schemas.microsoft.com/office/drawing/2014/main" id="{47791DFE-854F-1979-BC04-F75199035D6B}"/>
              </a:ext>
            </a:extLst>
          </p:cNvPr>
          <p:cNvSpPr>
            <a:spLocks noGrp="1"/>
          </p:cNvSpPr>
          <p:nvPr>
            <p:ph type="sldNum" sz="quarter" idx="12"/>
          </p:nvPr>
        </p:nvSpPr>
        <p:spPr/>
        <p:txBody>
          <a:bodyPr/>
          <a:lstStyle/>
          <a:p>
            <a:fld id="{294A09A9-5501-47C1-A89A-A340965A2BE2}" type="slidenum">
              <a:rPr lang="en-US" smtClean="0"/>
              <a:t>15</a:t>
            </a:fld>
            <a:endParaRPr lang="en-US" dirty="0"/>
          </a:p>
        </p:txBody>
      </p:sp>
    </p:spTree>
    <p:extLst>
      <p:ext uri="{BB962C8B-B14F-4D97-AF65-F5344CB8AC3E}">
        <p14:creationId xmlns:p14="http://schemas.microsoft.com/office/powerpoint/2010/main" val="405569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6248400" y="1216025"/>
            <a:ext cx="5562600" cy="4416425"/>
          </a:xfrm>
        </p:spPr>
        <p:txBody>
          <a:bodyPr/>
          <a:lstStyle/>
          <a:p>
            <a:r>
              <a:rPr lang="en-US" dirty="0"/>
              <a:t>Introduction</a:t>
            </a:r>
          </a:p>
          <a:p>
            <a:r>
              <a:rPr lang="en-US" dirty="0"/>
              <a:t>Required Materials</a:t>
            </a:r>
          </a:p>
          <a:p>
            <a:r>
              <a:rPr lang="en-US" dirty="0"/>
              <a:t>Course Overview</a:t>
            </a:r>
          </a:p>
          <a:p>
            <a:r>
              <a:rPr lang="en-US" dirty="0"/>
              <a:t>Behavior Change Paper</a:t>
            </a:r>
          </a:p>
          <a:p>
            <a:r>
              <a:rPr lang="en-US" dirty="0"/>
              <a:t>Day in the Life Project</a:t>
            </a:r>
          </a:p>
          <a:p>
            <a:r>
              <a:rPr lang="en-US" dirty="0"/>
              <a:t>Timeline</a:t>
            </a:r>
          </a:p>
          <a:p>
            <a:r>
              <a:rPr lang="en-US" dirty="0"/>
              <a:t>AI Use</a:t>
            </a:r>
          </a:p>
          <a:p>
            <a:r>
              <a:rPr lang="en-US" dirty="0"/>
              <a:t>Reminders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2920-A204-31A1-E521-75F7A2BC4E12}"/>
              </a:ext>
            </a:extLst>
          </p:cNvPr>
          <p:cNvSpPr>
            <a:spLocks noGrp="1"/>
          </p:cNvSpPr>
          <p:nvPr>
            <p:ph type="title"/>
          </p:nvPr>
        </p:nvSpPr>
        <p:spPr/>
        <p:txBody>
          <a:bodyPr/>
          <a:lstStyle/>
          <a:p>
            <a:r>
              <a:rPr lang="en-US" dirty="0"/>
              <a:t>Meet Dr. Scheuler</a:t>
            </a:r>
          </a:p>
        </p:txBody>
      </p:sp>
      <p:sp>
        <p:nvSpPr>
          <p:cNvPr id="3" name="Content Placeholder 2">
            <a:extLst>
              <a:ext uri="{FF2B5EF4-FFF2-40B4-BE49-F238E27FC236}">
                <a16:creationId xmlns:a16="http://schemas.microsoft.com/office/drawing/2014/main" id="{D4108D99-22D3-BCE5-8A60-75E749B3C5C8}"/>
              </a:ext>
            </a:extLst>
          </p:cNvPr>
          <p:cNvSpPr>
            <a:spLocks noGrp="1"/>
          </p:cNvSpPr>
          <p:nvPr>
            <p:ph sz="half" idx="2"/>
          </p:nvPr>
        </p:nvSpPr>
        <p:spPr>
          <a:xfrm>
            <a:off x="612647" y="2362200"/>
            <a:ext cx="8302753" cy="3044952"/>
          </a:xfrm>
        </p:spPr>
        <p:txBody>
          <a:bodyPr/>
          <a:lstStyle/>
          <a:p>
            <a:r>
              <a:rPr lang="en-US" sz="1800" b="1" dirty="0"/>
              <a:t>Hometowns:</a:t>
            </a:r>
          </a:p>
          <a:p>
            <a:pPr lvl="1"/>
            <a:r>
              <a:rPr lang="en-US" sz="1600" dirty="0"/>
              <a:t>Chadron, NE &amp; League City, TX</a:t>
            </a:r>
          </a:p>
          <a:p>
            <a:r>
              <a:rPr lang="en-US" sz="1800" b="1" dirty="0"/>
              <a:t>Education:</a:t>
            </a:r>
          </a:p>
          <a:p>
            <a:pPr lvl="1"/>
            <a:r>
              <a:rPr lang="en-US" sz="1600" dirty="0"/>
              <a:t>B.S. in Psychology from Tarleton State University</a:t>
            </a:r>
          </a:p>
          <a:p>
            <a:pPr lvl="1"/>
            <a:r>
              <a:rPr lang="en-US" sz="1600" dirty="0"/>
              <a:t>M.S. in Applied Psychology from Tarleton State University</a:t>
            </a:r>
          </a:p>
          <a:p>
            <a:pPr lvl="1"/>
            <a:r>
              <a:rPr lang="en-US" sz="1600" dirty="0"/>
              <a:t>Ph.D. in Psychology from University of Texas at San Antonio</a:t>
            </a:r>
          </a:p>
          <a:p>
            <a:r>
              <a:rPr lang="en-US" sz="1800" b="1" dirty="0"/>
              <a:t>Research:</a:t>
            </a:r>
          </a:p>
          <a:p>
            <a:pPr lvl="1"/>
            <a:r>
              <a:rPr lang="en-US" sz="1600" dirty="0"/>
              <a:t>Background: mathematical psychology; health psychology; cognitive psychology</a:t>
            </a:r>
          </a:p>
          <a:p>
            <a:pPr lvl="1"/>
            <a:r>
              <a:rPr lang="en-US" sz="1600" dirty="0"/>
              <a:t>Specialty: Cancer-related cognitive decline</a:t>
            </a:r>
          </a:p>
          <a:p>
            <a:endParaRPr lang="en-US" sz="1800" dirty="0"/>
          </a:p>
        </p:txBody>
      </p:sp>
      <p:sp>
        <p:nvSpPr>
          <p:cNvPr id="5" name="Slide Number Placeholder 4">
            <a:extLst>
              <a:ext uri="{FF2B5EF4-FFF2-40B4-BE49-F238E27FC236}">
                <a16:creationId xmlns:a16="http://schemas.microsoft.com/office/drawing/2014/main" id="{86F8945E-D3C2-88E8-86D0-0E4EE5152899}"/>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8" name="Picture 8" descr="Image preview">
            <a:extLst>
              <a:ext uri="{FF2B5EF4-FFF2-40B4-BE49-F238E27FC236}">
                <a16:creationId xmlns:a16="http://schemas.microsoft.com/office/drawing/2014/main" id="{02ECC23C-ACCF-37C9-D999-7EBB2DC1B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4" t="21501" r="26848" b="10902"/>
          <a:stretch/>
        </p:blipFill>
        <p:spPr bwMode="auto">
          <a:xfrm rot="16200000">
            <a:off x="9559954" y="4327532"/>
            <a:ext cx="1744718" cy="2881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preview">
            <a:extLst>
              <a:ext uri="{FF2B5EF4-FFF2-40B4-BE49-F238E27FC236}">
                <a16:creationId xmlns:a16="http://schemas.microsoft.com/office/drawing/2014/main" id="{E9822E11-D88B-31CA-A3A5-616536680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27" t="19690" r="13122" b="27844"/>
          <a:stretch/>
        </p:blipFill>
        <p:spPr bwMode="auto">
          <a:xfrm>
            <a:off x="7696200" y="2230374"/>
            <a:ext cx="2188946" cy="2397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preview">
            <a:extLst>
              <a:ext uri="{FF2B5EF4-FFF2-40B4-BE49-F238E27FC236}">
                <a16:creationId xmlns:a16="http://schemas.microsoft.com/office/drawing/2014/main" id="{EB9A4ABD-2EE5-C25A-89BC-50A59A20DD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t="17984" r="21748" b="11628"/>
          <a:stretch/>
        </p:blipFill>
        <p:spPr bwMode="auto">
          <a:xfrm>
            <a:off x="9952853" y="457200"/>
            <a:ext cx="1920174" cy="2830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preview">
            <a:extLst>
              <a:ext uri="{FF2B5EF4-FFF2-40B4-BE49-F238E27FC236}">
                <a16:creationId xmlns:a16="http://schemas.microsoft.com/office/drawing/2014/main" id="{3DF4E262-F678-DAF0-3404-5E27BFD8B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27" t="17551" r="15969"/>
          <a:stretch/>
        </p:blipFill>
        <p:spPr bwMode="auto">
          <a:xfrm>
            <a:off x="152401" y="72844"/>
            <a:ext cx="2169700" cy="228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9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E52D2B-C2E2-6431-052A-1B4C7368D94F}"/>
              </a:ext>
            </a:extLst>
          </p:cNvPr>
          <p:cNvSpPr>
            <a:spLocks noGrp="1"/>
          </p:cNvSpPr>
          <p:nvPr>
            <p:ph type="title"/>
          </p:nvPr>
        </p:nvSpPr>
        <p:spPr/>
        <p:txBody>
          <a:bodyPr/>
          <a:lstStyle/>
          <a:p>
            <a:r>
              <a:rPr lang="en-US" sz="3600" dirty="0"/>
              <a:t>Plans are nothing; planning is everything.</a:t>
            </a:r>
          </a:p>
        </p:txBody>
      </p:sp>
      <p:sp>
        <p:nvSpPr>
          <p:cNvPr id="7" name="Text Placeholder 6">
            <a:extLst>
              <a:ext uri="{FF2B5EF4-FFF2-40B4-BE49-F238E27FC236}">
                <a16:creationId xmlns:a16="http://schemas.microsoft.com/office/drawing/2014/main" id="{E51B460A-5FFC-CBCA-3ACB-66A16A14302C}"/>
              </a:ext>
            </a:extLst>
          </p:cNvPr>
          <p:cNvSpPr>
            <a:spLocks noGrp="1"/>
          </p:cNvSpPr>
          <p:nvPr>
            <p:ph type="body" sz="quarter" idx="13"/>
          </p:nvPr>
        </p:nvSpPr>
        <p:spPr/>
        <p:txBody>
          <a:bodyPr/>
          <a:lstStyle/>
          <a:p>
            <a:r>
              <a:rPr lang="en-US" sz="2800" dirty="0"/>
              <a:t>- Dwight D. Eisenhower</a:t>
            </a:r>
          </a:p>
        </p:txBody>
      </p:sp>
      <p:sp>
        <p:nvSpPr>
          <p:cNvPr id="9" name="Text Placeholder 8">
            <a:extLst>
              <a:ext uri="{FF2B5EF4-FFF2-40B4-BE49-F238E27FC236}">
                <a16:creationId xmlns:a16="http://schemas.microsoft.com/office/drawing/2014/main" id="{A572214F-7C39-6DEE-386D-67270181844F}"/>
              </a:ext>
            </a:extLst>
          </p:cNvPr>
          <p:cNvSpPr>
            <a:spLocks noGrp="1"/>
          </p:cNvSpPr>
          <p:nvPr>
            <p:ph type="body" sz="quarter" idx="15"/>
          </p:nvPr>
        </p:nvSpPr>
        <p:spPr/>
        <p:txBody>
          <a:bodyPr/>
          <a:lstStyle/>
          <a:p>
            <a:r>
              <a:rPr lang="en-US" dirty="0"/>
              <a:t>”</a:t>
            </a:r>
          </a:p>
        </p:txBody>
      </p:sp>
      <p:sp>
        <p:nvSpPr>
          <p:cNvPr id="8" name="Text Placeholder 7">
            <a:extLst>
              <a:ext uri="{FF2B5EF4-FFF2-40B4-BE49-F238E27FC236}">
                <a16:creationId xmlns:a16="http://schemas.microsoft.com/office/drawing/2014/main" id="{418A1EC6-56B0-9DCD-0BDF-467F1BE1A4B6}"/>
              </a:ext>
            </a:extLst>
          </p:cNvPr>
          <p:cNvSpPr>
            <a:spLocks noGrp="1"/>
          </p:cNvSpPr>
          <p:nvPr>
            <p:ph type="body" sz="quarter" idx="14"/>
          </p:nvPr>
        </p:nvSpPr>
        <p:spPr/>
        <p:txBody>
          <a:bodyPr/>
          <a:lstStyle/>
          <a:p>
            <a:r>
              <a:rPr lang="en-US" dirty="0"/>
              <a:t>“</a:t>
            </a:r>
          </a:p>
        </p:txBody>
      </p:sp>
      <p:sp>
        <p:nvSpPr>
          <p:cNvPr id="5" name="Slide Number Placeholder 4">
            <a:extLst>
              <a:ext uri="{FF2B5EF4-FFF2-40B4-BE49-F238E27FC236}">
                <a16:creationId xmlns:a16="http://schemas.microsoft.com/office/drawing/2014/main" id="{D1BA8CFD-1B37-8B89-50E9-40F89D1849D6}"/>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75848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FE06-3F04-8445-19D9-F2972E05684D}"/>
              </a:ext>
            </a:extLst>
          </p:cNvPr>
          <p:cNvSpPr>
            <a:spLocks noGrp="1"/>
          </p:cNvSpPr>
          <p:nvPr>
            <p:ph type="title"/>
          </p:nvPr>
        </p:nvSpPr>
        <p:spPr>
          <a:xfrm>
            <a:off x="621356" y="457200"/>
            <a:ext cx="10972800" cy="1572768"/>
          </a:xfrm>
        </p:spPr>
        <p:txBody>
          <a:bodyPr/>
          <a:lstStyle/>
          <a:p>
            <a:r>
              <a:rPr lang="en-US" dirty="0"/>
              <a:t>Contacting Me</a:t>
            </a:r>
          </a:p>
        </p:txBody>
      </p:sp>
      <p:sp>
        <p:nvSpPr>
          <p:cNvPr id="3" name="Content Placeholder 2">
            <a:extLst>
              <a:ext uri="{FF2B5EF4-FFF2-40B4-BE49-F238E27FC236}">
                <a16:creationId xmlns:a16="http://schemas.microsoft.com/office/drawing/2014/main" id="{6AE075FD-9120-4158-5302-D80733278A58}"/>
              </a:ext>
            </a:extLst>
          </p:cNvPr>
          <p:cNvSpPr>
            <a:spLocks noGrp="1"/>
          </p:cNvSpPr>
          <p:nvPr>
            <p:ph sz="half" idx="2"/>
          </p:nvPr>
        </p:nvSpPr>
        <p:spPr>
          <a:xfrm>
            <a:off x="612647" y="1828800"/>
            <a:ext cx="10972800" cy="3657600"/>
          </a:xfrm>
        </p:spPr>
        <p:txBody>
          <a:bodyPr/>
          <a:lstStyle/>
          <a:p>
            <a:r>
              <a:rPr lang="en-US" sz="2000" b="1" dirty="0"/>
              <a:t>Office Location</a:t>
            </a:r>
          </a:p>
          <a:p>
            <a:pPr lvl="1"/>
            <a:r>
              <a:rPr lang="en-US" sz="1800" dirty="0"/>
              <a:t>Copeland Hall 320E</a:t>
            </a:r>
          </a:p>
          <a:p>
            <a:r>
              <a:rPr lang="en-US" sz="2000" b="1" dirty="0"/>
              <a:t>Office Hours</a:t>
            </a:r>
          </a:p>
          <a:p>
            <a:pPr lvl="1"/>
            <a:r>
              <a:rPr lang="en-US" sz="1800" dirty="0"/>
              <a:t>MWF 2:30pm – 3:30pm</a:t>
            </a:r>
          </a:p>
          <a:p>
            <a:pPr lvl="1"/>
            <a:r>
              <a:rPr lang="en-US" sz="1800" dirty="0"/>
              <a:t>TH 11am – 12pm</a:t>
            </a:r>
          </a:p>
          <a:p>
            <a:pPr lvl="1"/>
            <a:r>
              <a:rPr lang="en-US" sz="1800" dirty="0"/>
              <a:t>By appointment</a:t>
            </a:r>
          </a:p>
          <a:p>
            <a:r>
              <a:rPr lang="en-US" sz="2000" b="1" dirty="0"/>
              <a:t>Email: </a:t>
            </a:r>
            <a:r>
              <a:rPr lang="en-US" sz="2000" b="1" dirty="0">
                <a:hlinkClick r:id="rId3"/>
              </a:rPr>
              <a:t>scheulerb2@unk.edu</a:t>
            </a:r>
            <a:endParaRPr lang="en-US" sz="2000" b="1" dirty="0"/>
          </a:p>
          <a:p>
            <a:pPr lvl="1"/>
            <a:r>
              <a:rPr lang="en-US" sz="1800" dirty="0"/>
              <a:t>Please use guidelines in syllabus</a:t>
            </a:r>
          </a:p>
          <a:p>
            <a:pPr lvl="1"/>
            <a:r>
              <a:rPr lang="en-US" sz="1800" dirty="0"/>
              <a:t>DO NOT use "messaging" on Canvas – there’s a decent chance I will never see it </a:t>
            </a:r>
          </a:p>
          <a:p>
            <a:pPr lvl="1"/>
            <a:endParaRPr lang="en-US" sz="1800" dirty="0"/>
          </a:p>
        </p:txBody>
      </p:sp>
      <p:sp>
        <p:nvSpPr>
          <p:cNvPr id="5" name="Slide Number Placeholder 4">
            <a:extLst>
              <a:ext uri="{FF2B5EF4-FFF2-40B4-BE49-F238E27FC236}">
                <a16:creationId xmlns:a16="http://schemas.microsoft.com/office/drawing/2014/main" id="{4EDBDE4F-496D-3B35-5BDF-00C3E0C29FFA}"/>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6" name="Rectangle 5">
            <a:extLst>
              <a:ext uri="{FF2B5EF4-FFF2-40B4-BE49-F238E27FC236}">
                <a16:creationId xmlns:a16="http://schemas.microsoft.com/office/drawing/2014/main" id="{6A91D4E4-EC70-85CA-345F-3D3F7925A692}"/>
              </a:ext>
            </a:extLst>
          </p:cNvPr>
          <p:cNvSpPr/>
          <p:nvPr/>
        </p:nvSpPr>
        <p:spPr>
          <a:xfrm>
            <a:off x="5715000" y="2029968"/>
            <a:ext cx="6334125" cy="29230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Subject: PSY 440 [SUMMARY OF EMAIL HERE]</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Hello Dr. Scheuler,</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Write your question(s) here, in full sentences and full words (e.g., no abbreviations such as “IDK”). If your question refers to a certain chapter, exam, or assignment, be sure to specify which item you are referring to in your email (e.g., instead of saying “I need help on the book,” you could say “I have a question about a role of the nervous system discussed in Chapter 2”). If you would like to discuss the question in person, please provide times of availability, such as:</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Tuesday 4-5pm, Wednesday 8-9am, 11am-12pm, Friday, after 3pm</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Thank you,</a:t>
            </a:r>
            <a:br>
              <a:rPr lang="en-US" sz="1200" kern="100" dirty="0">
                <a:solidFill>
                  <a:srgbClr val="000000"/>
                </a:solidFill>
                <a:effectLst/>
                <a:ea typeface="Calibri" panose="020F0502020204030204" pitchFamily="34" charset="0"/>
                <a:cs typeface="Times New Roman" panose="02020603050405020304" pitchFamily="18" charset="0"/>
              </a:rPr>
            </a:br>
            <a:r>
              <a:rPr lang="en-US" sz="1200" kern="100" dirty="0">
                <a:solidFill>
                  <a:srgbClr val="000000"/>
                </a:solidFill>
                <a:effectLst/>
                <a:ea typeface="Calibri" panose="020F0502020204030204" pitchFamily="34" charset="0"/>
                <a:cs typeface="Times New Roman" panose="02020603050405020304" pitchFamily="18" charset="0"/>
              </a:rPr>
              <a:t>Your Full Name</a:t>
            </a:r>
            <a:endParaRPr lang="en-US" sz="12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982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930A-A81B-9379-9DC1-0575AD66DAAB}"/>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9D72AA84-F84A-EF5F-6404-939522BE7F5E}"/>
              </a:ext>
            </a:extLst>
          </p:cNvPr>
          <p:cNvSpPr>
            <a:spLocks noGrp="1"/>
          </p:cNvSpPr>
          <p:nvPr>
            <p:ph sz="half" idx="2"/>
          </p:nvPr>
        </p:nvSpPr>
        <p:spPr>
          <a:xfrm>
            <a:off x="3352800" y="2441448"/>
            <a:ext cx="7848600" cy="3044952"/>
          </a:xfrm>
        </p:spPr>
        <p:txBody>
          <a:bodyPr/>
          <a:lstStyle/>
          <a:p>
            <a:r>
              <a:rPr lang="en-US" sz="2000" dirty="0"/>
              <a:t>All material for this course will be provided through Canvas (so you do not need to buy anything). Feel free to open Canvas on your own devices to follow this demonstration.</a:t>
            </a:r>
          </a:p>
          <a:p>
            <a:endParaRPr lang="en-US" sz="2000" dirty="0"/>
          </a:p>
          <a:p>
            <a:pPr marL="0" indent="0">
              <a:buNone/>
            </a:pPr>
            <a:endParaRPr lang="en-US" sz="2800" dirty="0"/>
          </a:p>
          <a:p>
            <a:endParaRPr lang="en-US" sz="2800" dirty="0"/>
          </a:p>
        </p:txBody>
      </p:sp>
      <p:sp>
        <p:nvSpPr>
          <p:cNvPr id="5" name="Slide Number Placeholder 4">
            <a:extLst>
              <a:ext uri="{FF2B5EF4-FFF2-40B4-BE49-F238E27FC236}">
                <a16:creationId xmlns:a16="http://schemas.microsoft.com/office/drawing/2014/main" id="{A8B08B8E-B0D1-3F29-5289-CAFB0B94FEE1}"/>
              </a:ext>
            </a:extLst>
          </p:cNvPr>
          <p:cNvSpPr>
            <a:spLocks noGrp="1"/>
          </p:cNvSpPr>
          <p:nvPr>
            <p:ph type="sldNum" sz="quarter" idx="12"/>
          </p:nvPr>
        </p:nvSpPr>
        <p:spPr/>
        <p:txBody>
          <a:bodyPr/>
          <a:lstStyle/>
          <a:p>
            <a:fld id="{294A09A9-5501-47C1-A89A-A340965A2BE2}" type="slidenum">
              <a:rPr lang="en-US" smtClean="0"/>
              <a:t>6</a:t>
            </a:fld>
            <a:endParaRPr lang="en-US" dirty="0"/>
          </a:p>
        </p:txBody>
      </p:sp>
    </p:spTree>
    <p:extLst>
      <p:ext uri="{BB962C8B-B14F-4D97-AF65-F5344CB8AC3E}">
        <p14:creationId xmlns:p14="http://schemas.microsoft.com/office/powerpoint/2010/main" val="26485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C0-9A7E-24B7-8771-00BACD09949A}"/>
              </a:ext>
            </a:extLst>
          </p:cNvPr>
          <p:cNvSpPr>
            <a:spLocks noGrp="1"/>
          </p:cNvSpPr>
          <p:nvPr>
            <p:ph type="title"/>
          </p:nvPr>
        </p:nvSpPr>
        <p:spPr/>
        <p:txBody>
          <a:bodyPr/>
          <a:lstStyle/>
          <a:p>
            <a:r>
              <a:rPr lang="en-US" dirty="0"/>
              <a:t>Course Overview</a:t>
            </a:r>
          </a:p>
        </p:txBody>
      </p:sp>
      <p:sp>
        <p:nvSpPr>
          <p:cNvPr id="5" name="Slide Number Placeholder 4">
            <a:extLst>
              <a:ext uri="{FF2B5EF4-FFF2-40B4-BE49-F238E27FC236}">
                <a16:creationId xmlns:a16="http://schemas.microsoft.com/office/drawing/2014/main" id="{9F006638-7568-272D-457F-6B641CB57750}"/>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6" name="Picture 5">
            <a:extLst>
              <a:ext uri="{FF2B5EF4-FFF2-40B4-BE49-F238E27FC236}">
                <a16:creationId xmlns:a16="http://schemas.microsoft.com/office/drawing/2014/main" id="{97BBA01B-8562-5C8B-9B56-28D0B6F04D29}"/>
              </a:ext>
            </a:extLst>
          </p:cNvPr>
          <p:cNvPicPr>
            <a:picLocks noChangeAspect="1"/>
          </p:cNvPicPr>
          <p:nvPr/>
        </p:nvPicPr>
        <p:blipFill>
          <a:blip r:embed="rId3"/>
          <a:srcRect t="18616" r="38864"/>
          <a:stretch>
            <a:fillRect/>
          </a:stretch>
        </p:blipFill>
        <p:spPr>
          <a:xfrm>
            <a:off x="2438400" y="2895600"/>
            <a:ext cx="8749552" cy="2788921"/>
          </a:xfrm>
          <a:prstGeom prst="rect">
            <a:avLst/>
          </a:prstGeom>
        </p:spPr>
      </p:pic>
    </p:spTree>
    <p:extLst>
      <p:ext uri="{BB962C8B-B14F-4D97-AF65-F5344CB8AC3E}">
        <p14:creationId xmlns:p14="http://schemas.microsoft.com/office/powerpoint/2010/main" val="384449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640C-2781-E647-F48D-27F5B58156A6}"/>
              </a:ext>
            </a:extLst>
          </p:cNvPr>
          <p:cNvSpPr>
            <a:spLocks noGrp="1"/>
          </p:cNvSpPr>
          <p:nvPr>
            <p:ph type="title"/>
          </p:nvPr>
        </p:nvSpPr>
        <p:spPr/>
        <p:txBody>
          <a:bodyPr/>
          <a:lstStyle/>
          <a:p>
            <a:r>
              <a:rPr lang="en-US" dirty="0"/>
              <a:t>Class Activities</a:t>
            </a:r>
          </a:p>
        </p:txBody>
      </p:sp>
      <p:sp>
        <p:nvSpPr>
          <p:cNvPr id="3" name="Content Placeholder 2">
            <a:extLst>
              <a:ext uri="{FF2B5EF4-FFF2-40B4-BE49-F238E27FC236}">
                <a16:creationId xmlns:a16="http://schemas.microsoft.com/office/drawing/2014/main" id="{EFC0B6A5-9CDC-3F44-DD87-D1A57A8CBED0}"/>
              </a:ext>
            </a:extLst>
          </p:cNvPr>
          <p:cNvSpPr>
            <a:spLocks noGrp="1"/>
          </p:cNvSpPr>
          <p:nvPr>
            <p:ph sz="half" idx="2"/>
          </p:nvPr>
        </p:nvSpPr>
        <p:spPr>
          <a:xfrm>
            <a:off x="3962399" y="2441448"/>
            <a:ext cx="7623047" cy="3044952"/>
          </a:xfrm>
        </p:spPr>
        <p:txBody>
          <a:bodyPr/>
          <a:lstStyle/>
          <a:p>
            <a:r>
              <a:rPr lang="en-US" sz="2000" dirty="0"/>
              <a:t>Rather than calling attendance, every class day will have either a journal question or class activity.</a:t>
            </a:r>
          </a:p>
          <a:p>
            <a:r>
              <a:rPr lang="en-US" sz="2000" dirty="0"/>
              <a:t>Why do we do these?</a:t>
            </a:r>
          </a:p>
          <a:p>
            <a:pPr lvl="1"/>
            <a:r>
              <a:rPr lang="en-US" sz="1800" dirty="0"/>
              <a:t>Increase retention</a:t>
            </a:r>
          </a:p>
          <a:p>
            <a:pPr lvl="1"/>
            <a:r>
              <a:rPr lang="en-US" sz="1800" dirty="0"/>
              <a:t>Actual application abilities (including outside of class content)</a:t>
            </a:r>
          </a:p>
          <a:p>
            <a:pPr lvl="1"/>
            <a:r>
              <a:rPr lang="en-US" sz="1800" dirty="0"/>
              <a:t>Improve ability to discuss health topics </a:t>
            </a:r>
          </a:p>
        </p:txBody>
      </p:sp>
      <p:sp>
        <p:nvSpPr>
          <p:cNvPr id="5" name="Slide Number Placeholder 4">
            <a:extLst>
              <a:ext uri="{FF2B5EF4-FFF2-40B4-BE49-F238E27FC236}">
                <a16:creationId xmlns:a16="http://schemas.microsoft.com/office/drawing/2014/main" id="{E283FE0E-18F2-6554-6183-12A3E13BAB7C}"/>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146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913AFF-29CC-B8A0-7127-4C1BE8AEC7E7}"/>
              </a:ext>
            </a:extLst>
          </p:cNvPr>
          <p:cNvSpPr>
            <a:spLocks noGrp="1"/>
          </p:cNvSpPr>
          <p:nvPr>
            <p:ph type="title"/>
          </p:nvPr>
        </p:nvSpPr>
        <p:spPr/>
        <p:txBody>
          <a:bodyPr/>
          <a:lstStyle/>
          <a:p>
            <a:r>
              <a:rPr lang="en-US" dirty="0"/>
              <a:t>Note on Class Discussions</a:t>
            </a:r>
          </a:p>
        </p:txBody>
      </p:sp>
      <p:sp>
        <p:nvSpPr>
          <p:cNvPr id="5" name="Slide Number Placeholder 4">
            <a:extLst>
              <a:ext uri="{FF2B5EF4-FFF2-40B4-BE49-F238E27FC236}">
                <a16:creationId xmlns:a16="http://schemas.microsoft.com/office/drawing/2014/main" id="{041D3C43-8F67-3857-FFC6-3B5103E7E52D}"/>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31" name="TextBox 30">
            <a:extLst>
              <a:ext uri="{FF2B5EF4-FFF2-40B4-BE49-F238E27FC236}">
                <a16:creationId xmlns:a16="http://schemas.microsoft.com/office/drawing/2014/main" id="{508EC1BE-D27B-7641-AD6E-B31A8C684115}"/>
              </a:ext>
            </a:extLst>
          </p:cNvPr>
          <p:cNvSpPr txBox="1"/>
          <p:nvPr/>
        </p:nvSpPr>
        <p:spPr>
          <a:xfrm>
            <a:off x="990600" y="2514600"/>
            <a:ext cx="9906000" cy="923330"/>
          </a:xfrm>
          <a:prstGeom prst="rect">
            <a:avLst/>
          </a:prstGeom>
          <a:noFill/>
        </p:spPr>
        <p:txBody>
          <a:bodyPr wrap="square" rtlCol="0">
            <a:spAutoFit/>
          </a:bodyPr>
          <a:lstStyle/>
          <a:p>
            <a:r>
              <a:rPr lang="en-US" dirty="0"/>
              <a:t>Material in this course covers topics such as chronic illness and death. These topics are incredibly important, but can also be extremely difficult, and emotionally taxing. While we dive into these topics, please remember to be mindful and respectful.</a:t>
            </a:r>
          </a:p>
        </p:txBody>
      </p:sp>
    </p:spTree>
    <p:extLst>
      <p:ext uri="{BB962C8B-B14F-4D97-AF65-F5344CB8AC3E}">
        <p14:creationId xmlns:p14="http://schemas.microsoft.com/office/powerpoint/2010/main" val="519983185"/>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421B937-7172-47A3-B8EF-010B04CBBB90}">
  <ds:schemaRefs>
    <ds:schemaRef ds:uri="http://schemas.microsoft.com/sharepoint/v3/contenttype/forms"/>
  </ds:schemaRefs>
</ds:datastoreItem>
</file>

<file path=customXml/itemProps2.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481</TotalTime>
  <Words>1088</Words>
  <Application>Microsoft Office PowerPoint</Application>
  <PresentationFormat>Widescreen</PresentationFormat>
  <Paragraphs>195</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Welcome to PSY 440</vt:lpstr>
      <vt:lpstr>AGENDA</vt:lpstr>
      <vt:lpstr>Meet Dr. Scheuler</vt:lpstr>
      <vt:lpstr>Plans are nothing; planning is everything.</vt:lpstr>
      <vt:lpstr>Contacting Me</vt:lpstr>
      <vt:lpstr>Required Materials</vt:lpstr>
      <vt:lpstr>Course Overview</vt:lpstr>
      <vt:lpstr>Class Activities</vt:lpstr>
      <vt:lpstr>Note on Class Discussions</vt:lpstr>
      <vt:lpstr>Behavior Change PAPER</vt:lpstr>
      <vt:lpstr>Health Information PAPER</vt:lpstr>
      <vt:lpstr>Day in the Life Project</vt:lpstr>
      <vt:lpstr>Timeline</vt:lpstr>
      <vt:lpstr>AI Policy</vt:lpstr>
      <vt:lpstr>Next time on PSY 440…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Scheuler, Bryanna</dc:creator>
  <cp:lastModifiedBy>Scheuler, Bryanna</cp:lastModifiedBy>
  <cp:revision>19</cp:revision>
  <dcterms:created xsi:type="dcterms:W3CDTF">2025-08-24T23:15:43Z</dcterms:created>
  <dcterms:modified xsi:type="dcterms:W3CDTF">2026-01-12T07:51:50Z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